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319" r:id="rId3"/>
    <p:sldId id="390" r:id="rId4"/>
    <p:sldId id="294" r:id="rId5"/>
    <p:sldId id="318" r:id="rId6"/>
    <p:sldId id="393" r:id="rId7"/>
    <p:sldId id="391" r:id="rId8"/>
    <p:sldId id="392" r:id="rId9"/>
    <p:sldId id="296" r:id="rId10"/>
    <p:sldId id="368" r:id="rId11"/>
    <p:sldId id="409" r:id="rId12"/>
    <p:sldId id="410" r:id="rId13"/>
    <p:sldId id="404" r:id="rId14"/>
    <p:sldId id="413" r:id="rId15"/>
    <p:sldId id="412" r:id="rId16"/>
    <p:sldId id="361" r:id="rId17"/>
    <p:sldId id="362" r:id="rId18"/>
    <p:sldId id="405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F3B83-9FB0-43B7-9F39-80B131851D75}" type="datetimeFigureOut">
              <a:rPr lang="fi-FI" smtClean="0"/>
              <a:t>21.11.2024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D2D25-F798-462E-B209-432BF22341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137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5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27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30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05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6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975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674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300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44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72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2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8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55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82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0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071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524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97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82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40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57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92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05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38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215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8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1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3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8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1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19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33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92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13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28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9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8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56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74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41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62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5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6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6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329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4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9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00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51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57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8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9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1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822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05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8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05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61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509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046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57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02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7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85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JYU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55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1117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tv.fi/lyhyet/c78dbf8a532d51fdcb63/video-tekoalyn-uhat-ja-mahdollisuudet-tyonhauss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oecd.ai/en/wonk/how-much-water-does-ai-consume" TargetMode="External"/><Relationship Id="rId3" Type="http://schemas.openxmlformats.org/officeDocument/2006/relationships/hyperlink" Target="https://commission.europa.eu/news/ai-act-enters-force-2024-08-01_en" TargetMode="External"/><Relationship Id="rId7" Type="http://schemas.openxmlformats.org/officeDocument/2006/relationships/hyperlink" Target="https://www.mtv.fi/lyhyet/c78dbf8a532d51fdcb63/video-tekoalyn-uhat-ja-mahdollisuudet-tyonhaussa?playlist=auto_7f26814afbc512b3338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echnologyreview.com/2023/12/05/1084417/ais-carbon-footprint-is-bigger-than-you-think/" TargetMode="External"/><Relationship Id="rId5" Type="http://schemas.openxmlformats.org/officeDocument/2006/relationships/hyperlink" Target="https://www.forbes.com/sites/cindygordon/2024/02/25/ai-is-accelerating-the-loss-of-our-scarcest-natural-resource-water/" TargetMode="External"/><Relationship Id="rId4" Type="http://schemas.openxmlformats.org/officeDocument/2006/relationships/hyperlink" Target="https://www.europarl.europa.eu/topics/en/article/20230601STO93804/eu-ai-act-first-regulation-on-artificial-intelligenc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Rekrytointistrategia</a:t>
            </a:r>
            <a:br>
              <a:rPr lang="fi-FI" dirty="0"/>
            </a:br>
            <a:r>
              <a:rPr lang="fi-FI" dirty="0"/>
              <a:t>&amp; -prosessi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YJOA2220</a:t>
            </a:r>
          </a:p>
          <a:p>
            <a:r>
              <a:rPr lang="fi-FI" dirty="0"/>
              <a:t>Fanni Hollström-Mikkonen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DF388-2C0E-AE5A-6A93-619A09BC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E8861-ACCD-40AE-96A9-87626D2511C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3E74F-87AC-D614-5CAF-425A5A93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BB003-2908-F50E-DE09-8926905A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Rekrytointiprosessi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623888" y="1196752"/>
            <a:ext cx="10940436" cy="4752528"/>
          </a:xfrm>
        </p:spPr>
        <p:txBody>
          <a:bodyPr numCol="2"/>
          <a:lstStyle/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Tarve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impulssi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rekrytointiprosessin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käynnistämiselle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Lupa</a:t>
            </a:r>
            <a:r>
              <a:rPr lang="en-US" dirty="0">
                <a:solidFill>
                  <a:schemeClr val="accent1"/>
                </a:solidFill>
                <a:latin typeface="+mj-lt"/>
                <a:sym typeface="Arial" charset="0"/>
              </a:rPr>
              <a:t> </a:t>
            </a:r>
            <a:r>
              <a:rPr lang="en-US" dirty="0">
                <a:sym typeface="Arial" charset="0"/>
              </a:rPr>
              <a:t>(</a:t>
            </a:r>
            <a:r>
              <a:rPr lang="en-US" dirty="0" err="1">
                <a:sym typeface="Arial" charset="0"/>
              </a:rPr>
              <a:t>lupa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käynnistää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rekrytointiprosessi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Resurssit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paljonko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aikaa</a:t>
            </a:r>
            <a:r>
              <a:rPr lang="en-US" dirty="0">
                <a:sym typeface="Arial" charset="0"/>
              </a:rPr>
              <a:t>, </a:t>
            </a:r>
            <a:r>
              <a:rPr lang="en-US" dirty="0" err="1">
                <a:sym typeface="Arial" charset="0"/>
              </a:rPr>
              <a:t>rahaa</a:t>
            </a:r>
            <a:r>
              <a:rPr lang="en-US" dirty="0">
                <a:sym typeface="Arial" charset="0"/>
              </a:rPr>
              <a:t> ja </a:t>
            </a:r>
            <a:r>
              <a:rPr lang="en-US" dirty="0" err="1">
                <a:sym typeface="Arial" charset="0"/>
              </a:rPr>
              <a:t>keiden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työpainosta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rekrytointiin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käytetään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Analyysi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täytettävän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tarpeen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analysointi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Työtehtävä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rekrytoitavan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toimenkuvan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määrittely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Profilointi</a:t>
            </a:r>
            <a:r>
              <a:rPr lang="en-US" dirty="0">
                <a:solidFill>
                  <a:schemeClr val="accent1"/>
                </a:solidFill>
                <a:latin typeface="+mj-lt"/>
                <a:sym typeface="Arial" charset="0"/>
              </a:rPr>
              <a:t> </a:t>
            </a:r>
            <a:r>
              <a:rPr lang="en-US" dirty="0">
                <a:sym typeface="Arial" charset="0"/>
              </a:rPr>
              <a:t>(</a:t>
            </a:r>
            <a:r>
              <a:rPr lang="en-US" dirty="0" err="1">
                <a:sym typeface="Arial" charset="0"/>
              </a:rPr>
              <a:t>millaista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työntekijää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etsitään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Kohdennus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etsitäänkö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työntekijää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sisältä</a:t>
            </a:r>
            <a:r>
              <a:rPr lang="en-US" dirty="0">
                <a:sym typeface="Arial" charset="0"/>
              </a:rPr>
              <a:t>, </a:t>
            </a:r>
            <a:r>
              <a:rPr lang="en-US" dirty="0" err="1">
                <a:sym typeface="Arial" charset="0"/>
              </a:rPr>
              <a:t>ulkoa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vai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molemmista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Kanava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millä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keinoin</a:t>
            </a:r>
            <a:r>
              <a:rPr lang="en-US" dirty="0">
                <a:sym typeface="Arial" charset="0"/>
              </a:rPr>
              <a:t> ja </a:t>
            </a:r>
            <a:r>
              <a:rPr lang="en-US" dirty="0" err="1">
                <a:sym typeface="Arial" charset="0"/>
              </a:rPr>
              <a:t>missä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kanavissa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työntekijää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etsitään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Ilmoitus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työpaikkailmoituksen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laadinta</a:t>
            </a:r>
            <a:r>
              <a:rPr lang="en-US" dirty="0">
                <a:sym typeface="Arial" charset="0"/>
              </a:rPr>
              <a:t> ja </a:t>
            </a:r>
            <a:r>
              <a:rPr lang="en-US" dirty="0" err="1">
                <a:sym typeface="Arial" charset="0"/>
              </a:rPr>
              <a:t>julkaisu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Arviointi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hakijoiden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arviointi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Valinta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valintapäätöksen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tekeminen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Neuvottelu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työn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tekemisen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ehdoista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neuvotteleminen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Solmiminen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työsuhteen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solmiminen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Perehdytys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tehtävään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perehdyttäminen</a:t>
            </a:r>
            <a:endParaRPr lang="en-US" dirty="0">
              <a:sym typeface="Aria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Seuranta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rekrytoinnin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onnistumisen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mittaaminen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ym typeface="Arial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F4BFE-2D77-D67D-466B-B9C2D5DC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5475-1ABC-4549-A468-54108439F62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CB586-F45E-A157-652E-5FCBA48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D3400-4F59-0D72-5F69-645963F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1B2737E3-3139-87FE-D406-235785FEB663}"/>
              </a:ext>
            </a:extLst>
          </p:cNvPr>
          <p:cNvSpPr/>
          <p:nvPr/>
        </p:nvSpPr>
        <p:spPr>
          <a:xfrm flipH="1">
            <a:off x="6888088" y="4077072"/>
            <a:ext cx="1440160" cy="2431948"/>
          </a:xfrm>
          <a:prstGeom prst="lightningBol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4DB4F-BDB2-1899-6571-020E3CFB3B8C}"/>
              </a:ext>
            </a:extLst>
          </p:cNvPr>
          <p:cNvSpPr txBox="1"/>
          <p:nvPr/>
        </p:nvSpPr>
        <p:spPr>
          <a:xfrm>
            <a:off x="8328248" y="4748951"/>
            <a:ext cx="2519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Kumpi vain osapuoli voi keskeyttää prosessin missä vaiheessa tahansa!</a:t>
            </a:r>
          </a:p>
        </p:txBody>
      </p:sp>
    </p:spTree>
    <p:extLst>
      <p:ext uri="{BB962C8B-B14F-4D97-AF65-F5344CB8AC3E}">
        <p14:creationId xmlns:p14="http://schemas.microsoft.com/office/powerpoint/2010/main" val="3625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C95C8-1F3A-12A5-6D82-3D5F9463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427E8-F234-47B6-9AB4-655F3C85B25E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397DE-F750-1037-6E58-BCB6CCD3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FEFF9-1B72-5A3E-FFD2-D7BAFA2A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00BEB78-14F7-8098-A0E9-5672DF921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413409"/>
            <a:ext cx="7200304" cy="647439"/>
          </a:xfrm>
        </p:spPr>
        <p:txBody>
          <a:bodyPr/>
          <a:lstStyle/>
          <a:p>
            <a:r>
              <a:rPr lang="fi-FI" dirty="0"/>
              <a:t>Tekoäly rekrytoinnissa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69AB4D-8E4D-661D-22E6-CD009322E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2240868"/>
            <a:ext cx="7200304" cy="1116124"/>
          </a:xfrm>
        </p:spPr>
        <p:txBody>
          <a:bodyPr/>
          <a:lstStyle/>
          <a:p>
            <a:r>
              <a:rPr lang="fi-FI" dirty="0"/>
              <a:t>Kurkkaus aiheeseen: </a:t>
            </a:r>
            <a:r>
              <a:rPr lang="fi-FI" dirty="0">
                <a:hlinkClick r:id="rId3"/>
              </a:rPr>
              <a:t>https://www.mtv.fi/lyhyet/c78dbf8a532d51fdcb63/video-tekoalyn-uhat-ja-mahdollisuudet-tyonhaussa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74FF294E-4D8B-31F3-AE9A-208427FEE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356992"/>
            <a:ext cx="4200945" cy="2376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CB1BFA-D531-9B0B-D698-BABE8F1D06D4}"/>
              </a:ext>
            </a:extLst>
          </p:cNvPr>
          <p:cNvSpPr txBox="1"/>
          <p:nvPr/>
        </p:nvSpPr>
        <p:spPr>
          <a:xfrm>
            <a:off x="4943872" y="5396944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(MTV, 11.11.2024)</a:t>
            </a:r>
          </a:p>
        </p:txBody>
      </p:sp>
    </p:spTree>
    <p:extLst>
      <p:ext uri="{BB962C8B-B14F-4D97-AF65-F5344CB8AC3E}">
        <p14:creationId xmlns:p14="http://schemas.microsoft.com/office/powerpoint/2010/main" val="19260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1D4EA1-096F-EB8D-C11E-DA80E3BA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Tekoäly rekrytoinnissa – EU AI Act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B75455-2E8E-09F8-C918-A3B407C73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90" y="1773239"/>
            <a:ext cx="4441404" cy="4392612"/>
          </a:xfrm>
        </p:spPr>
        <p:txBody>
          <a:bodyPr/>
          <a:lstStyle/>
          <a:p>
            <a:r>
              <a:rPr lang="fi-FI" dirty="0">
                <a:sym typeface="Wingdings" panose="05000000000000000000" pitchFamily="2" charset="2"/>
              </a:rPr>
              <a:t>Vastaaja: tekoälyjärjestelmän tarjoaja</a:t>
            </a:r>
            <a:endParaRPr lang="fi-FI" dirty="0"/>
          </a:p>
          <a:p>
            <a:r>
              <a:rPr lang="fi-FI" dirty="0"/>
              <a:t>Rekrytointi: korkea riski</a:t>
            </a:r>
          </a:p>
          <a:p>
            <a:pPr lvl="1"/>
            <a:r>
              <a:rPr lang="fi-FI" sz="1600" dirty="0"/>
              <a:t>mahdollisuus heikentää ihmisten turvallisuutta tai rikkoa perusoikeuksia</a:t>
            </a:r>
          </a:p>
          <a:p>
            <a:r>
              <a:rPr lang="fi-FI" dirty="0"/>
              <a:t>Kestämän riski:</a:t>
            </a:r>
          </a:p>
          <a:p>
            <a:pPr lvl="1"/>
            <a:r>
              <a:rPr lang="fi-FI" sz="1600" dirty="0"/>
              <a:t>Manipulointi</a:t>
            </a:r>
          </a:p>
          <a:p>
            <a:pPr lvl="1"/>
            <a:r>
              <a:rPr lang="fi-FI" sz="1600" dirty="0"/>
              <a:t>Tunteiden tunnistus</a:t>
            </a:r>
          </a:p>
          <a:p>
            <a:pPr lvl="1"/>
            <a:r>
              <a:rPr lang="fi-FI" sz="1600" dirty="0"/>
              <a:t>Heikompien hyväksikäyttö</a:t>
            </a:r>
          </a:p>
          <a:p>
            <a:pPr lvl="1"/>
            <a:r>
              <a:rPr lang="fi-FI" sz="1600" dirty="0"/>
              <a:t>Biometrinen luokittelu</a:t>
            </a:r>
          </a:p>
          <a:p>
            <a:pPr lvl="1"/>
            <a:r>
              <a:rPr lang="fi-FI" sz="1600" dirty="0"/>
              <a:t>Sosiaalinen pisteyttäminen (pl. </a:t>
            </a:r>
            <a:r>
              <a:rPr lang="fi-FI" sz="1600" dirty="0" err="1"/>
              <a:t>pos</a:t>
            </a:r>
            <a:r>
              <a:rPr lang="fi-FI" sz="1600" dirty="0"/>
              <a:t>. </a:t>
            </a:r>
            <a:r>
              <a:rPr lang="fi-FI" sz="1600" dirty="0" err="1"/>
              <a:t>erit.koht</a:t>
            </a:r>
            <a:r>
              <a:rPr lang="fi-FI" sz="1600" dirty="0"/>
              <a:t>.)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FAF07-B8B4-84DE-C202-6820809D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11C5B-2AF1-4712-94F5-513D9C48B8C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8E49EA-0B93-A9FE-706D-3E181EBA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DDB87-5CD7-1C88-A187-6F43E8D6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4E88D0B-ED68-2BC8-E42B-9963A1ADDA8F}"/>
              </a:ext>
            </a:extLst>
          </p:cNvPr>
          <p:cNvSpPr/>
          <p:nvPr/>
        </p:nvSpPr>
        <p:spPr>
          <a:xfrm>
            <a:off x="6672064" y="1021853"/>
            <a:ext cx="5040560" cy="518240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92967-D07F-19E5-EA02-85CF704CE460}"/>
              </a:ext>
            </a:extLst>
          </p:cNvPr>
          <p:cNvSpPr/>
          <p:nvPr/>
        </p:nvSpPr>
        <p:spPr>
          <a:xfrm>
            <a:off x="5303912" y="1021023"/>
            <a:ext cx="3888432" cy="1861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71DA8F-48D9-3D75-3D85-DE7BBC6870CE}"/>
              </a:ext>
            </a:extLst>
          </p:cNvPr>
          <p:cNvSpPr/>
          <p:nvPr/>
        </p:nvSpPr>
        <p:spPr>
          <a:xfrm>
            <a:off x="5303912" y="2873673"/>
            <a:ext cx="4441404" cy="1110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390ED-C5F2-2A68-9751-B3016FD682F1}"/>
              </a:ext>
            </a:extLst>
          </p:cNvPr>
          <p:cNvSpPr/>
          <p:nvPr/>
        </p:nvSpPr>
        <p:spPr>
          <a:xfrm>
            <a:off x="5303912" y="3983357"/>
            <a:ext cx="4441404" cy="1110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68ABF8-0A8D-9CAA-DE5D-7E1EFE08051B}"/>
              </a:ext>
            </a:extLst>
          </p:cNvPr>
          <p:cNvSpPr/>
          <p:nvPr/>
        </p:nvSpPr>
        <p:spPr>
          <a:xfrm>
            <a:off x="5299728" y="5094011"/>
            <a:ext cx="4441404" cy="10805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23D14-8E50-D82E-81EF-2B3570B4D074}"/>
              </a:ext>
            </a:extLst>
          </p:cNvPr>
          <p:cNvSpPr txBox="1"/>
          <p:nvPr/>
        </p:nvSpPr>
        <p:spPr>
          <a:xfrm>
            <a:off x="5594944" y="2117321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kielletty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CF158E-0EDD-E662-6F23-E93644A094C0}"/>
              </a:ext>
            </a:extLst>
          </p:cNvPr>
          <p:cNvSpPr txBox="1"/>
          <p:nvPr/>
        </p:nvSpPr>
        <p:spPr>
          <a:xfrm>
            <a:off x="5596483" y="324219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säädelty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199AA-455E-BB04-2E51-1C666785DA73}"/>
              </a:ext>
            </a:extLst>
          </p:cNvPr>
          <p:cNvSpPr txBox="1"/>
          <p:nvPr/>
        </p:nvSpPr>
        <p:spPr>
          <a:xfrm>
            <a:off x="5592133" y="4216904"/>
            <a:ext cx="1941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läpinäkyvyyden vaade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B96E03-4699-8415-3F45-32EDA6C89B1D}"/>
              </a:ext>
            </a:extLst>
          </p:cNvPr>
          <p:cNvSpPr txBox="1"/>
          <p:nvPr/>
        </p:nvSpPr>
        <p:spPr>
          <a:xfrm>
            <a:off x="5567620" y="537448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sallittu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DC8788-9E9B-AB81-5A4D-487101285417}"/>
              </a:ext>
            </a:extLst>
          </p:cNvPr>
          <p:cNvSpPr txBox="1"/>
          <p:nvPr/>
        </p:nvSpPr>
        <p:spPr>
          <a:xfrm>
            <a:off x="8133702" y="1997628"/>
            <a:ext cx="2187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eo"/>
                <a:ea typeface="+mn-ea"/>
                <a:cs typeface="+mn-cs"/>
              </a:rPr>
              <a:t>kestä-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eo"/>
                <a:ea typeface="+mn-ea"/>
                <a:cs typeface="+mn-cs"/>
              </a:rPr>
              <a:t>mätön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B3A744-7C4B-5661-D32F-7ACD4A84633F}"/>
              </a:ext>
            </a:extLst>
          </p:cNvPr>
          <p:cNvSpPr txBox="1"/>
          <p:nvPr/>
        </p:nvSpPr>
        <p:spPr>
          <a:xfrm>
            <a:off x="8133702" y="3231039"/>
            <a:ext cx="218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C29A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eo"/>
                <a:ea typeface="+mn-ea"/>
                <a:cs typeface="+mn-cs"/>
              </a:rPr>
              <a:t>korkea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62D1E0-B76A-0922-7BC6-4903455AAD20}"/>
              </a:ext>
            </a:extLst>
          </p:cNvPr>
          <p:cNvSpPr txBox="1"/>
          <p:nvPr/>
        </p:nvSpPr>
        <p:spPr>
          <a:xfrm>
            <a:off x="8093504" y="4313395"/>
            <a:ext cx="218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B2BF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eo"/>
                <a:ea typeface="+mn-ea"/>
                <a:cs typeface="+mn-cs"/>
              </a:rPr>
              <a:t>rajallinen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C06562-5B09-1BBF-0228-C10F3F4C2F88}"/>
              </a:ext>
            </a:extLst>
          </p:cNvPr>
          <p:cNvSpPr txBox="1"/>
          <p:nvPr/>
        </p:nvSpPr>
        <p:spPr>
          <a:xfrm>
            <a:off x="8133702" y="5413308"/>
            <a:ext cx="218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eo"/>
                <a:ea typeface="+mn-ea"/>
                <a:cs typeface="+mn-cs"/>
              </a:rPr>
              <a:t>vähäinen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B89BE5-634D-356D-6315-5716DCA2E0A6}"/>
              </a:ext>
            </a:extLst>
          </p:cNvPr>
          <p:cNvSpPr/>
          <p:nvPr/>
        </p:nvSpPr>
        <p:spPr>
          <a:xfrm>
            <a:off x="5373110" y="2979498"/>
            <a:ext cx="4968552" cy="91637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18E61C-332C-CB16-BDDF-CAF30C6DF082}"/>
              </a:ext>
            </a:extLst>
          </p:cNvPr>
          <p:cNvCxnSpPr>
            <a:cxnSpLocks/>
          </p:cNvCxnSpPr>
          <p:nvPr/>
        </p:nvCxnSpPr>
        <p:spPr>
          <a:xfrm>
            <a:off x="8251158" y="2864463"/>
            <a:ext cx="1872208" cy="884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3D3303F-D2F5-1F9C-8298-6342654DA072}"/>
              </a:ext>
            </a:extLst>
          </p:cNvPr>
          <p:cNvCxnSpPr>
            <a:cxnSpLocks/>
          </p:cNvCxnSpPr>
          <p:nvPr/>
        </p:nvCxnSpPr>
        <p:spPr>
          <a:xfrm>
            <a:off x="7744840" y="3974901"/>
            <a:ext cx="2887664" cy="1493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C0A774-E93E-DE24-AB43-596712723644}"/>
              </a:ext>
            </a:extLst>
          </p:cNvPr>
          <p:cNvCxnSpPr>
            <a:cxnSpLocks/>
          </p:cNvCxnSpPr>
          <p:nvPr/>
        </p:nvCxnSpPr>
        <p:spPr>
          <a:xfrm>
            <a:off x="7176120" y="5080784"/>
            <a:ext cx="4032448" cy="2024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5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E3D5036-751F-0D48-A626-CF8F22D4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Tekoäly rekrytoinnissa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50071C2-D67B-EDCA-27DB-2F6491C95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AIRS = AI-</a:t>
            </a:r>
            <a:r>
              <a:rPr lang="fi-FI" dirty="0" err="1"/>
              <a:t>recruitment</a:t>
            </a:r>
            <a:r>
              <a:rPr lang="fi-FI" dirty="0"/>
              <a:t> </a:t>
            </a:r>
            <a:r>
              <a:rPr lang="fi-FI" dirty="0" err="1"/>
              <a:t>systems</a:t>
            </a:r>
            <a:endParaRPr lang="fi-FI" dirty="0"/>
          </a:p>
          <a:p>
            <a:pPr lvl="1"/>
            <a:r>
              <a:rPr lang="fi-FI" dirty="0"/>
              <a:t>Vaativat </a:t>
            </a:r>
            <a:r>
              <a:rPr lang="fi-FI" dirty="0" err="1"/>
              <a:t>HR:n</a:t>
            </a:r>
            <a:r>
              <a:rPr lang="fi-FI" dirty="0"/>
              <a:t> ja ohjelmistokehittäjien hyvää yhteistyötä toimiakseen halutulla tavalla (</a:t>
            </a:r>
            <a:r>
              <a:rPr lang="fi-FI" dirty="0" err="1"/>
              <a:t>Solemaini</a:t>
            </a:r>
            <a:r>
              <a:rPr lang="fi-FI" dirty="0"/>
              <a:t>, </a:t>
            </a:r>
            <a:r>
              <a:rPr lang="fi-FI" dirty="0" err="1"/>
              <a:t>Intezari</a:t>
            </a:r>
            <a:r>
              <a:rPr lang="fi-FI" dirty="0"/>
              <a:t> &amp; Pauleen, 2022)</a:t>
            </a:r>
          </a:p>
          <a:p>
            <a:r>
              <a:rPr lang="fi-FI" dirty="0"/>
              <a:t>Tekoälyn käyttö analysoinnissa (millaiseen työhön etsitään, millaista hakijaa)</a:t>
            </a:r>
          </a:p>
          <a:p>
            <a:r>
              <a:rPr lang="fi-FI" dirty="0"/>
              <a:t>Tekoälyn käyttö työpaikkailmoituksen luomisessa</a:t>
            </a:r>
          </a:p>
          <a:p>
            <a:r>
              <a:rPr lang="fi-FI" dirty="0"/>
              <a:t>Tekoälyn käyttö haastattelussa</a:t>
            </a:r>
          </a:p>
          <a:p>
            <a:pPr lvl="1"/>
            <a:r>
              <a:rPr lang="fi-FI" dirty="0"/>
              <a:t>Tehokas</a:t>
            </a:r>
          </a:p>
          <a:p>
            <a:pPr lvl="1"/>
            <a:r>
              <a:rPr lang="fi-FI" dirty="0"/>
              <a:t>Edullinen?</a:t>
            </a:r>
          </a:p>
          <a:p>
            <a:pPr lvl="1"/>
            <a:r>
              <a:rPr lang="fi-FI" dirty="0"/>
              <a:t>Lisää hakijoiden väärinkäytöksiä</a:t>
            </a:r>
          </a:p>
          <a:p>
            <a:pPr lvl="1"/>
            <a:r>
              <a:rPr lang="fi-FI" dirty="0"/>
              <a:t>Lyhentää hakijoiden vastauksia</a:t>
            </a:r>
          </a:p>
          <a:p>
            <a:pPr lvl="1"/>
            <a:r>
              <a:rPr lang="fi-FI" dirty="0"/>
              <a:t>Lisää hakijoiden strategisuutta</a:t>
            </a:r>
          </a:p>
          <a:p>
            <a:pPr lvl="1"/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56412-CCE8-D1D6-5D23-41443CE8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8C123-DF35-4273-A67D-960D9401264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5F406-EC1A-8691-51D6-F253061A8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CC4D1-BEF6-021F-BAF0-8E8F351D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9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Worker with solar panels">
            <a:extLst>
              <a:ext uri="{FF2B5EF4-FFF2-40B4-BE49-F238E27FC236}">
                <a16:creationId xmlns:a16="http://schemas.microsoft.com/office/drawing/2014/main" id="{E52CB016-122E-A621-029B-003DA756D1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b="7537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642D328-F2F1-44AB-0BAC-FD18C5C4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452" y="869042"/>
            <a:ext cx="9865096" cy="1080542"/>
          </a:xfrm>
        </p:spPr>
        <p:txBody>
          <a:bodyPr/>
          <a:lstStyle/>
          <a:p>
            <a:pPr algn="ctr"/>
            <a:r>
              <a:rPr lang="fi-FI" sz="6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Kestävä tekoäly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896BF-DF24-B519-7609-4229B5BC9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AE178-F192-37DA-70C2-67D1A95EB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12538-F858-ED38-B615-1E500AA1E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14FC7A-1FF5-F6CD-BEDE-D3648F669F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85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728B072-A91A-8DD5-0F2B-20182953A1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" b="378"/>
          <a:stretch/>
        </p:blipFill>
        <p:spPr>
          <a:xfrm>
            <a:off x="1447822" y="814400"/>
            <a:ext cx="9296355" cy="535090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6E7569-3F6D-0A98-6315-1576991F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Kestävä tekoäly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EBD51-CD6A-76F9-E41B-0CFFF698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C680-D15C-4221-A5F6-1BD8DB4266A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3CDBD-80DF-6DA7-5F3A-AB4B12F0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143B-95DD-9A1D-C5A9-D79407FE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7490B2-8FCE-CCBD-E9EB-DE0B722E74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5590F-AB57-3D22-4C3B-9C7AEE9658B3}"/>
              </a:ext>
            </a:extLst>
          </p:cNvPr>
          <p:cNvSpPr txBox="1"/>
          <p:nvPr/>
        </p:nvSpPr>
        <p:spPr>
          <a:xfrm>
            <a:off x="9763657" y="601199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(Ren, 2023)</a:t>
            </a:r>
          </a:p>
        </p:txBody>
      </p:sp>
    </p:spTree>
    <p:extLst>
      <p:ext uri="{BB962C8B-B14F-4D97-AF65-F5344CB8AC3E}">
        <p14:creationId xmlns:p14="http://schemas.microsoft.com/office/powerpoint/2010/main" val="20118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1F834DA-E0D2-09B5-62CE-D197790B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Työsuhteen päättyminen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CB0FA7-06CD-07AE-682B-1C43C25F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196250"/>
            <a:ext cx="7416328" cy="4392612"/>
          </a:xfrm>
        </p:spPr>
        <p:txBody>
          <a:bodyPr/>
          <a:lstStyle/>
          <a:p>
            <a:r>
              <a:rPr lang="fi-FI" dirty="0"/>
              <a:t>Päättymisen syitä:</a:t>
            </a:r>
          </a:p>
          <a:p>
            <a:pPr lvl="1"/>
            <a:r>
              <a:rPr lang="fi-FI" sz="1600" dirty="0"/>
              <a:t>Ennalta sovittu (määräaika, urakka)</a:t>
            </a:r>
          </a:p>
          <a:p>
            <a:pPr lvl="1"/>
            <a:r>
              <a:rPr lang="fi-FI" sz="1600" dirty="0"/>
              <a:t>Työnantajalähtöinen työsuhteen päättyminen:</a:t>
            </a:r>
          </a:p>
          <a:p>
            <a:pPr lvl="2"/>
            <a:r>
              <a:rPr lang="fi-FI" sz="1400" dirty="0"/>
              <a:t>Koeaikapurku</a:t>
            </a:r>
          </a:p>
          <a:p>
            <a:pPr lvl="2"/>
            <a:r>
              <a:rPr lang="fi-FI" sz="1400" dirty="0"/>
              <a:t>Irtisanominen (irtisanomisaika)</a:t>
            </a:r>
          </a:p>
          <a:p>
            <a:pPr lvl="2"/>
            <a:r>
              <a:rPr lang="fi-FI" sz="1400" dirty="0"/>
              <a:t>Työsuhteen purku</a:t>
            </a:r>
          </a:p>
          <a:p>
            <a:pPr lvl="2"/>
            <a:r>
              <a:rPr lang="fi-FI" sz="1400" dirty="0"/>
              <a:t>Yhteistoimintaneuvottelut, eli </a:t>
            </a:r>
            <a:r>
              <a:rPr lang="fi-FI" sz="1400" dirty="0" err="1"/>
              <a:t>YT:t</a:t>
            </a:r>
            <a:r>
              <a:rPr lang="fi-FI" sz="1400" dirty="0"/>
              <a:t> (pelkoa herättävä), muutosneuvottelut (neutraalimpi)</a:t>
            </a:r>
          </a:p>
          <a:p>
            <a:pPr lvl="3"/>
            <a:r>
              <a:rPr lang="fi-FI" sz="1400" dirty="0"/>
              <a:t>Kriisiviestintä</a:t>
            </a:r>
          </a:p>
          <a:p>
            <a:pPr lvl="1"/>
            <a:r>
              <a:rPr lang="fi-FI" dirty="0"/>
              <a:t>Työntekijälähtöinen päättyminen</a:t>
            </a:r>
          </a:p>
          <a:p>
            <a:pPr lvl="2"/>
            <a:r>
              <a:rPr lang="fi-FI" sz="1600" dirty="0"/>
              <a:t>Uuteen työhön siirtyminen omalähtöisesti tai kaappauksella (</a:t>
            </a:r>
            <a:r>
              <a:rPr lang="fi-FI" sz="1600" dirty="0" err="1"/>
              <a:t>headhunting</a:t>
            </a:r>
            <a:r>
              <a:rPr lang="fi-FI" sz="1600" dirty="0"/>
              <a:t>)</a:t>
            </a:r>
          </a:p>
          <a:p>
            <a:pPr lvl="3"/>
            <a:r>
              <a:rPr lang="fi-FI" sz="1600" dirty="0"/>
              <a:t>Yrittäjäksi (freelanceriksi, konsultiksi, leipuriksi) siirtyminen</a:t>
            </a:r>
          </a:p>
          <a:p>
            <a:pPr lvl="2"/>
            <a:r>
              <a:rPr lang="fi-FI" sz="1600" dirty="0"/>
              <a:t>Eläköityminen</a:t>
            </a:r>
          </a:p>
          <a:p>
            <a:pPr lvl="2"/>
            <a:r>
              <a:rPr lang="fi-FI" sz="1600" dirty="0"/>
              <a:t>(virka-, opinto- tai vanhempainvapaa, josta ei enää palatakaan takaisin)</a:t>
            </a:r>
          </a:p>
          <a:p>
            <a:pPr lvl="2"/>
            <a:r>
              <a:rPr lang="fi-FI" sz="1600" dirty="0"/>
              <a:t>Kriisi: työkyvyttömyys, rikos, kuolema</a:t>
            </a:r>
          </a:p>
          <a:p>
            <a:pPr lvl="2"/>
            <a:endParaRPr lang="fi-FI" dirty="0"/>
          </a:p>
          <a:p>
            <a:pPr lvl="1"/>
            <a:endParaRPr lang="fi-FI" dirty="0"/>
          </a:p>
        </p:txBody>
      </p:sp>
      <p:pic>
        <p:nvPicPr>
          <p:cNvPr id="8" name="Picture Placeholder 7" descr="A person holding a folder and a box&#10;&#10;Description automatically generated">
            <a:extLst>
              <a:ext uri="{FF2B5EF4-FFF2-40B4-BE49-F238E27FC236}">
                <a16:creationId xmlns:a16="http://schemas.microsoft.com/office/drawing/2014/main" id="{EA1F08FA-7D21-0574-2728-12356A2EA0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45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19EAC-B915-B730-3A1F-4299EDA92F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2F4A1-E787-5FB5-04C2-E8DDB429926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8C123-DF35-4273-A67D-960D9401264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FD24-90BF-3CFD-788C-AFA5E593091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094FD-AA1B-5214-1F84-34F8ADC333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1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1F834DA-E0D2-09B5-62CE-D197790B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Työsuhteen päättyminen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CB0FA7-06CD-07AE-682B-1C43C25F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76" y="1556792"/>
            <a:ext cx="10940436" cy="4392612"/>
          </a:xfrm>
        </p:spPr>
        <p:txBody>
          <a:bodyPr/>
          <a:lstStyle/>
          <a:p>
            <a:r>
              <a:rPr lang="fi-FI" dirty="0"/>
              <a:t>Ennakointi: osaamisvajeen ja irtisanoutumisaikeiden hallinta</a:t>
            </a:r>
          </a:p>
          <a:p>
            <a:pPr lvl="1"/>
            <a:r>
              <a:rPr lang="fi-FI" sz="1600" dirty="0"/>
              <a:t>Työhyvinvointikyselyt: irtisanoutumisaikeet</a:t>
            </a:r>
          </a:p>
          <a:p>
            <a:pPr lvl="1"/>
            <a:r>
              <a:rPr lang="fi-FI" sz="1600" dirty="0"/>
              <a:t>Kehityskeskustelut: urakehitystoiveet (meillä vai muualla)</a:t>
            </a:r>
          </a:p>
          <a:p>
            <a:pPr lvl="1"/>
            <a:r>
              <a:rPr lang="fi-FI" sz="1600" dirty="0"/>
              <a:t>Eläköitymiset</a:t>
            </a:r>
          </a:p>
          <a:p>
            <a:r>
              <a:rPr lang="fi-FI" dirty="0"/>
              <a:t>Työsuhteen päättymisen (ja vapaalle jäämisen) yhteydessä keskustelu (tai kysely)</a:t>
            </a:r>
          </a:p>
          <a:p>
            <a:pPr lvl="1"/>
            <a:r>
              <a:rPr lang="fi-FI" sz="1600" dirty="0"/>
              <a:t>Mistä syistä näin käy? Miten työnantaja voisi kehittyä? Miten palaamistasi voitaisiin helpottaa?</a:t>
            </a:r>
          </a:p>
          <a:p>
            <a:r>
              <a:rPr lang="fi-FI" dirty="0"/>
              <a:t>Päättymisen hygieeninen hoitaminen</a:t>
            </a:r>
          </a:p>
          <a:p>
            <a:pPr lvl="1"/>
            <a:r>
              <a:rPr lang="fi-FI" sz="1600" dirty="0"/>
              <a:t>Työnantajamielikuva ja työntekijäkokemus!</a:t>
            </a:r>
          </a:p>
          <a:p>
            <a:pPr lvl="1"/>
            <a:r>
              <a:rPr lang="fi-FI" sz="1600" dirty="0"/>
              <a:t>Palaamisen todennäköisyyden kasvattaminen (</a:t>
            </a:r>
            <a:r>
              <a:rPr lang="fi-FI" sz="1600" i="1" dirty="0" err="1"/>
              <a:t>boomerang</a:t>
            </a:r>
            <a:r>
              <a:rPr lang="fi-FI" sz="1600" i="1" dirty="0"/>
              <a:t> </a:t>
            </a:r>
            <a:r>
              <a:rPr lang="fi-FI" sz="1600" i="1" dirty="0" err="1"/>
              <a:t>employees</a:t>
            </a:r>
            <a:r>
              <a:rPr lang="fi-FI" sz="1600" dirty="0"/>
              <a:t>)</a:t>
            </a:r>
          </a:p>
          <a:p>
            <a:pPr lvl="1"/>
            <a:r>
              <a:rPr lang="fi-FI" sz="1600" dirty="0"/>
              <a:t>Työntekijä päättää, miten ja millä laajuudella työsuhteen päättymisestä tai esim. virkavapaalle jäämisestä viestitään.</a:t>
            </a:r>
          </a:p>
          <a:p>
            <a:pPr lvl="1"/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2F4A1-E787-5FB5-04C2-E8DDB4299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8C123-DF35-4273-A67D-960D9401264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FD24-90BF-3CFD-788C-AFA5E593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094FD-AA1B-5214-1F84-34F8ADC3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2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C2843-257E-A638-124A-A4F7DC97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46753-2D92-67CE-29E3-CD3C9020C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124744"/>
            <a:ext cx="10940436" cy="5004618"/>
          </a:xfrm>
        </p:spPr>
        <p:txBody>
          <a:bodyPr/>
          <a:lstStyle/>
          <a:p>
            <a:r>
              <a:rPr lang="en-US" sz="1400" dirty="0"/>
              <a:t>European </a:t>
            </a:r>
            <a:r>
              <a:rPr lang="en-US" sz="1400" dirty="0" err="1"/>
              <a:t>Comission</a:t>
            </a:r>
            <a:r>
              <a:rPr lang="en-US" sz="1400" dirty="0"/>
              <a:t> (1.8.2024). AI Act enters into force. Directorate-General for Communication. </a:t>
            </a:r>
            <a:r>
              <a:rPr lang="en-US" sz="1400" dirty="0" err="1"/>
              <a:t>Haettu</a:t>
            </a:r>
            <a:r>
              <a:rPr lang="en-US" sz="1400" dirty="0"/>
              <a:t> </a:t>
            </a:r>
            <a:r>
              <a:rPr lang="en-US" sz="1400" dirty="0" err="1"/>
              <a:t>osoitteesta</a:t>
            </a:r>
            <a:r>
              <a:rPr lang="en-US" sz="1400" dirty="0"/>
              <a:t>: </a:t>
            </a:r>
            <a:r>
              <a:rPr lang="en-US" sz="1400" dirty="0">
                <a:hlinkClick r:id="rId3"/>
              </a:rPr>
              <a:t>https://commission.europa.eu/news/ai-act-enters-force-2024-08-01_en</a:t>
            </a:r>
            <a:r>
              <a:rPr lang="en-US" sz="1400" dirty="0"/>
              <a:t>, </a:t>
            </a:r>
            <a:r>
              <a:rPr lang="en-US" sz="1400" dirty="0" err="1"/>
              <a:t>katsottu</a:t>
            </a:r>
            <a:r>
              <a:rPr lang="en-US" sz="1400" dirty="0"/>
              <a:t> 11.11.2024.</a:t>
            </a:r>
          </a:p>
          <a:p>
            <a:r>
              <a:rPr lang="en-US" sz="1400" dirty="0"/>
              <a:t>European Parliament (8.6.2023). EU AI Act: first regulation on artificial intelligence. </a:t>
            </a:r>
            <a:r>
              <a:rPr lang="en-US" sz="1400" dirty="0" err="1"/>
              <a:t>Haettu</a:t>
            </a:r>
            <a:r>
              <a:rPr lang="en-US" sz="1400" dirty="0"/>
              <a:t> </a:t>
            </a:r>
            <a:r>
              <a:rPr lang="en-US" sz="1400" dirty="0" err="1"/>
              <a:t>osoitteesta</a:t>
            </a:r>
            <a:r>
              <a:rPr lang="en-US" sz="1400" dirty="0"/>
              <a:t>: </a:t>
            </a:r>
            <a:r>
              <a:rPr lang="en-US" sz="1400" dirty="0">
                <a:hlinkClick r:id="rId4"/>
              </a:rPr>
              <a:t>https://www.europarl.europa.eu/topics/en/article/20230601STO93804/eu-ai-act-first-regulation-on-artificial-intelligence</a:t>
            </a:r>
            <a:r>
              <a:rPr lang="en-US" sz="1400" dirty="0"/>
              <a:t>, </a:t>
            </a:r>
            <a:r>
              <a:rPr lang="en-US" sz="1400" dirty="0" err="1"/>
              <a:t>katsottu</a:t>
            </a:r>
            <a:r>
              <a:rPr lang="en-US" sz="1400" dirty="0"/>
              <a:t> 11.11.2024.</a:t>
            </a:r>
          </a:p>
          <a:p>
            <a:r>
              <a:rPr lang="en-US" sz="1400" dirty="0"/>
              <a:t>Gordon, C. (25.2.2024). AI Is Accelerating the Loss of Our Scarcest Natural Resource: Water. Forbes. </a:t>
            </a:r>
            <a:r>
              <a:rPr lang="en-US" sz="1400" dirty="0" err="1"/>
              <a:t>Haettu</a:t>
            </a:r>
            <a:r>
              <a:rPr lang="en-US" sz="1400" dirty="0"/>
              <a:t> </a:t>
            </a:r>
            <a:r>
              <a:rPr lang="en-US" sz="1400" dirty="0" err="1"/>
              <a:t>osoitteesta</a:t>
            </a:r>
            <a:r>
              <a:rPr lang="en-US" sz="1400" dirty="0"/>
              <a:t>: </a:t>
            </a:r>
            <a:r>
              <a:rPr lang="en-US" sz="1400" dirty="0">
                <a:hlinkClick r:id="rId5"/>
              </a:rPr>
              <a:t>https://www.forbes.com/sites/cindygordon/2024/02/25/ai-is-accelerating-the-loss-of-our-scarcest-natural-resource-water/</a:t>
            </a:r>
            <a:r>
              <a:rPr lang="en-US" sz="1400" dirty="0"/>
              <a:t>, </a:t>
            </a:r>
            <a:r>
              <a:rPr lang="en-US" sz="1400" dirty="0" err="1"/>
              <a:t>katsottu</a:t>
            </a:r>
            <a:r>
              <a:rPr lang="en-US" sz="1400" dirty="0"/>
              <a:t> 20.11.2024.</a:t>
            </a:r>
          </a:p>
          <a:p>
            <a:r>
              <a:rPr lang="en-US" sz="1400" dirty="0" err="1"/>
              <a:t>Heikkilä</a:t>
            </a:r>
            <a:r>
              <a:rPr lang="en-US" sz="1400" dirty="0"/>
              <a:t>, M. (5.12.2023). AI’s carbon footprint is bigger than you think. MIT Technology Review. </a:t>
            </a:r>
            <a:r>
              <a:rPr lang="en-US" sz="1400" dirty="0" err="1"/>
              <a:t>Haettu</a:t>
            </a:r>
            <a:r>
              <a:rPr lang="en-US" sz="1400" dirty="0"/>
              <a:t> </a:t>
            </a:r>
            <a:r>
              <a:rPr lang="en-US" sz="1400" dirty="0" err="1"/>
              <a:t>osoitteesta</a:t>
            </a:r>
            <a:r>
              <a:rPr lang="en-US" sz="1400" dirty="0"/>
              <a:t>: </a:t>
            </a:r>
            <a:r>
              <a:rPr lang="en-US" sz="1400" dirty="0">
                <a:hlinkClick r:id="rId6"/>
              </a:rPr>
              <a:t>https://www.technologyreview.com/2023/12/05/1084417/ais-carbon-footprint-is-bigger-than-you-think/</a:t>
            </a:r>
            <a:r>
              <a:rPr lang="en-US" sz="1400" dirty="0"/>
              <a:t>, </a:t>
            </a:r>
            <a:r>
              <a:rPr lang="en-US" sz="1400" dirty="0" err="1"/>
              <a:t>katsottu</a:t>
            </a:r>
            <a:r>
              <a:rPr lang="en-US" sz="1400" dirty="0"/>
              <a:t> 14.11.2024.</a:t>
            </a:r>
          </a:p>
          <a:p>
            <a:r>
              <a:rPr lang="en-US" sz="1400" dirty="0"/>
              <a:t>MTV (11.11.2024). </a:t>
            </a:r>
            <a:r>
              <a:rPr lang="en-US" sz="1400" dirty="0" err="1"/>
              <a:t>Tekoälyn</a:t>
            </a:r>
            <a:r>
              <a:rPr lang="en-US" sz="1400" dirty="0"/>
              <a:t> </a:t>
            </a:r>
            <a:r>
              <a:rPr lang="en-US" sz="1400" dirty="0" err="1"/>
              <a:t>uhat</a:t>
            </a:r>
            <a:r>
              <a:rPr lang="en-US" sz="1400" dirty="0"/>
              <a:t> ja </a:t>
            </a:r>
            <a:r>
              <a:rPr lang="en-US" sz="1400" dirty="0" err="1"/>
              <a:t>mahdollisuudet</a:t>
            </a:r>
            <a:r>
              <a:rPr lang="en-US" sz="1400" dirty="0"/>
              <a:t> </a:t>
            </a:r>
            <a:r>
              <a:rPr lang="en-US" sz="1400" dirty="0" err="1"/>
              <a:t>työnhaussa</a:t>
            </a:r>
            <a:r>
              <a:rPr lang="en-US" sz="1400" dirty="0"/>
              <a:t>. </a:t>
            </a:r>
            <a:r>
              <a:rPr lang="en-US" sz="1400" dirty="0" err="1"/>
              <a:t>Huomenta</a:t>
            </a:r>
            <a:r>
              <a:rPr lang="en-US" sz="1400" dirty="0"/>
              <a:t> Suomi. </a:t>
            </a:r>
            <a:r>
              <a:rPr lang="en-US" sz="1400" dirty="0" err="1"/>
              <a:t>Haettu</a:t>
            </a:r>
            <a:r>
              <a:rPr lang="en-US" sz="1400" dirty="0"/>
              <a:t> </a:t>
            </a:r>
            <a:r>
              <a:rPr lang="en-US" sz="1400" dirty="0" err="1"/>
              <a:t>osoitteesta</a:t>
            </a:r>
            <a:r>
              <a:rPr lang="en-US" sz="1400" dirty="0"/>
              <a:t>: </a:t>
            </a:r>
            <a:r>
              <a:rPr lang="en-US" sz="1400" dirty="0">
                <a:hlinkClick r:id="rId7"/>
              </a:rPr>
              <a:t>https://www.mtv.fi/lyhyet/c78dbf8a532d51fdcb63/video-tekoalyn-uhat-ja-mahdollisuudet-tyonhaussa?playlist=auto_7f26814afbc512b3338f</a:t>
            </a:r>
            <a:r>
              <a:rPr lang="en-US" sz="1400" dirty="0"/>
              <a:t>, </a:t>
            </a:r>
            <a:r>
              <a:rPr lang="en-US" sz="1400" dirty="0" err="1"/>
              <a:t>katsottu</a:t>
            </a:r>
            <a:r>
              <a:rPr lang="en-US" sz="1400" dirty="0"/>
              <a:t> 11.11.2024.</a:t>
            </a:r>
          </a:p>
          <a:p>
            <a:r>
              <a:rPr lang="en-US" sz="1400" dirty="0"/>
              <a:t>Ren, S. (30.11.2023). How much water does AI consume? The public deserves to know. OECD. </a:t>
            </a:r>
            <a:r>
              <a:rPr lang="en-US" sz="1400" dirty="0" err="1"/>
              <a:t>Haettu</a:t>
            </a:r>
            <a:r>
              <a:rPr lang="en-US" sz="1400" dirty="0"/>
              <a:t> </a:t>
            </a:r>
            <a:r>
              <a:rPr lang="en-US" sz="1400" dirty="0" err="1"/>
              <a:t>osoitteesta</a:t>
            </a:r>
            <a:r>
              <a:rPr lang="en-US" sz="1400" dirty="0"/>
              <a:t>: </a:t>
            </a:r>
            <a:r>
              <a:rPr lang="en-US" sz="1400" dirty="0">
                <a:hlinkClick r:id="rId8"/>
              </a:rPr>
              <a:t>https://oecd.ai/en/wonk/how-much-water-does-ai-consume</a:t>
            </a:r>
            <a:r>
              <a:rPr lang="en-US" sz="1400" dirty="0"/>
              <a:t>, </a:t>
            </a:r>
            <a:r>
              <a:rPr lang="en-US" sz="1400" dirty="0" err="1"/>
              <a:t>katsottu</a:t>
            </a:r>
            <a:r>
              <a:rPr lang="en-US" sz="1400" dirty="0"/>
              <a:t> 14.11.2024.</a:t>
            </a:r>
          </a:p>
          <a:p>
            <a:r>
              <a:rPr lang="en-US" sz="1400" dirty="0" err="1"/>
              <a:t>Řepová</a:t>
            </a:r>
            <a:r>
              <a:rPr lang="en-US" sz="1400" dirty="0"/>
              <a:t>, H., </a:t>
            </a:r>
            <a:r>
              <a:rPr lang="en-US" sz="1400" dirty="0" err="1"/>
              <a:t>Král</a:t>
            </a:r>
            <a:r>
              <a:rPr lang="en-US" sz="1400" dirty="0"/>
              <a:t>, P. &amp; </a:t>
            </a:r>
            <a:r>
              <a:rPr lang="en-US" sz="1400" dirty="0" err="1"/>
              <a:t>Zouhar</a:t>
            </a:r>
            <a:r>
              <a:rPr lang="en-US" sz="1400" dirty="0"/>
              <a:t>, J. (2024). Atypical responses of job candidates in chatbot job interviews and their possible triggers. Computers in Human Behavior: Artificial Humans, 2(1). https://doi.org/10.1016/j.chbah.2023.100038.</a:t>
            </a:r>
          </a:p>
          <a:p>
            <a:r>
              <a:rPr lang="en-US" sz="1400" dirty="0"/>
              <a:t>Soleimani, M., </a:t>
            </a:r>
            <a:r>
              <a:rPr lang="en-US" sz="1400" dirty="0" err="1"/>
              <a:t>Intezari</a:t>
            </a:r>
            <a:r>
              <a:rPr lang="en-US" sz="1400" dirty="0"/>
              <a:t>, A., &amp; Pauleen, D. J. (2022). Mitigating Cognitive Biases in Developing AI-Assisted Recruitment Systems: A Knowledge-Sharing Approach. </a:t>
            </a:r>
            <a:r>
              <a:rPr lang="en-US" sz="1400" i="1" dirty="0"/>
              <a:t>International Journal of Knowledge Management (IJKM), 18</a:t>
            </a:r>
            <a:r>
              <a:rPr lang="en-US" sz="1400" dirty="0"/>
              <a:t>(1), 1-18. https://doi.org/10.4018/IJKM.290022</a:t>
            </a:r>
            <a:endParaRPr lang="fi-FI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6D3D6-7C16-35B5-37DE-505092925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E8CCC-1D0D-48E1-A9C2-52ED9DFBB9E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F81B-5F33-7E80-629C-F010E7C5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67320-13AB-D6BE-7B28-67EBA0E6D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Luennon sisältö</a:t>
            </a:r>
          </a:p>
        </p:txBody>
      </p:sp>
      <p:pic>
        <p:nvPicPr>
          <p:cNvPr id="14" name="Picture 13" descr="Student in library, seated on chair at wood table, with folded arms resting on stack of books">
            <a:extLst>
              <a:ext uri="{FF2B5EF4-FFF2-40B4-BE49-F238E27FC236}">
                <a16:creationId xmlns:a16="http://schemas.microsoft.com/office/drawing/2014/main" id="{451E1ED3-E84D-F413-D160-4E407B68E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r="21033" b="-1"/>
          <a:stretch/>
        </p:blipFill>
        <p:spPr>
          <a:xfrm>
            <a:off x="6240016" y="10"/>
            <a:ext cx="5951984" cy="685799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noFill/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C332A6B-E5F6-7AE9-1A0E-D959136833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04DDF-1480-F9BA-1101-01E0F86012C8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8ADD75-9FB2-49FD-A036-6A0F66A9E869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8634B-5623-C0C9-3315-28A8A47CFC6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ED559-6D5F-CF2A-E552-8D49DEA149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655512" y="2276872"/>
            <a:ext cx="4535486" cy="331278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Rekrytointi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Rekrytointistrategia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Rekrytointiprosessi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Tekoäly rekrytoinnissa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Työsuhteen päättyminen</a:t>
            </a:r>
          </a:p>
          <a:p>
            <a:pPr marL="342900" indent="-342900">
              <a:buFont typeface="+mj-lt"/>
              <a:buAutoNum type="arabicPeriod"/>
            </a:pPr>
            <a:endParaRPr lang="fi-FI" dirty="0"/>
          </a:p>
          <a:p>
            <a:endParaRPr lang="fi-F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Man presenting in meeting">
            <a:extLst>
              <a:ext uri="{FF2B5EF4-FFF2-40B4-BE49-F238E27FC236}">
                <a16:creationId xmlns:a16="http://schemas.microsoft.com/office/drawing/2014/main" id="{A5656600-B978-E1CB-C38D-E477A900E8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32C5DB-2B87-8CBE-42ED-F34E6124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141B497-A1EF-4919-9591-DEA47F30A35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553720-3E1B-D261-B12B-8120F81F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28CA39-E4B9-9271-E98F-1F36222C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088C39E-08D8-734E-FCA8-47D0317A1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>
            <a:normAutofit/>
          </a:bodyPr>
          <a:lstStyle/>
          <a:p>
            <a:r>
              <a:rPr lang="fi-FI" sz="8000" dirty="0"/>
              <a:t>Rekrytointi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BD6D118-CD82-25F4-DFB1-AD4E1D178B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4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Rekrytointi vallankäyttönä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66BE6-C688-13D7-E70C-F7B6FA4C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38A52-C703-4E13-A0FA-C9037E5A2E24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A272F-4FE2-0C42-9AD8-E05BD2B6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BBDEB-313E-25E0-1646-D8F9127F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6D50164A-AFF0-4420-8205-741325188329}"/>
              </a:ext>
            </a:extLst>
          </p:cNvPr>
          <p:cNvSpPr/>
          <p:nvPr/>
        </p:nvSpPr>
        <p:spPr>
          <a:xfrm>
            <a:off x="3503712" y="1376772"/>
            <a:ext cx="2592288" cy="2592288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Millaista valtaa rekrytointi-prosessi sisältää?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18972B56-66B5-B5F4-A227-A4A64F0166BB}"/>
              </a:ext>
            </a:extLst>
          </p:cNvPr>
          <p:cNvSpPr/>
          <p:nvPr/>
        </p:nvSpPr>
        <p:spPr>
          <a:xfrm>
            <a:off x="1487488" y="2437441"/>
            <a:ext cx="1965134" cy="1927663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Kuka valtaa käyttää?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D44D240A-26A8-FA0C-FBE6-2BFB2DAD9738}"/>
              </a:ext>
            </a:extLst>
          </p:cNvPr>
          <p:cNvSpPr/>
          <p:nvPr/>
        </p:nvSpPr>
        <p:spPr>
          <a:xfrm rot="16200000">
            <a:off x="6182560" y="1406504"/>
            <a:ext cx="2085440" cy="2029526"/>
          </a:xfrm>
          <a:prstGeom prst="teardrop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B0F2E587-3CE9-6445-B0E0-F7282B1B32DF}"/>
              </a:ext>
            </a:extLst>
          </p:cNvPr>
          <p:cNvSpPr/>
          <p:nvPr/>
        </p:nvSpPr>
        <p:spPr>
          <a:xfrm rot="18317070">
            <a:off x="5424831" y="3543976"/>
            <a:ext cx="1965134" cy="1927663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21F0F-A6F7-855A-1574-77EC4D844700}"/>
              </a:ext>
            </a:extLst>
          </p:cNvPr>
          <p:cNvSpPr txBox="1"/>
          <p:nvPr/>
        </p:nvSpPr>
        <p:spPr>
          <a:xfrm>
            <a:off x="6407399" y="1654426"/>
            <a:ext cx="1635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Siirtääkö työnhakija valtaa työnantajalle?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8C1A90-507F-F222-2C2E-5BF896FB062F}"/>
              </a:ext>
            </a:extLst>
          </p:cNvPr>
          <p:cNvSpPr txBox="1"/>
          <p:nvPr/>
        </p:nvSpPr>
        <p:spPr>
          <a:xfrm>
            <a:off x="5557768" y="3729563"/>
            <a:ext cx="16357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Millaisen vallankäytön kohteena henkilö on, jos hän ei tule valituksi tehtävään?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309A70CF-5617-B2A7-3F6D-BAB0173B583A}"/>
              </a:ext>
            </a:extLst>
          </p:cNvPr>
          <p:cNvSpPr/>
          <p:nvPr/>
        </p:nvSpPr>
        <p:spPr>
          <a:xfrm rot="16200000">
            <a:off x="7426439" y="3632528"/>
            <a:ext cx="2343952" cy="2295376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8F8AB-2DA6-C9A2-A2AB-5C7E4107A188}"/>
              </a:ext>
            </a:extLst>
          </p:cNvPr>
          <p:cNvSpPr txBox="1"/>
          <p:nvPr/>
        </p:nvSpPr>
        <p:spPr>
          <a:xfrm>
            <a:off x="7696439" y="3969060"/>
            <a:ext cx="1819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Millaisen vallankäytön kohteena henkilö on, jos hän tulee valituksi tehtävään?</a:t>
            </a: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C3D0635C-441B-0D1C-11FE-25D1CC7AEE3A}"/>
              </a:ext>
            </a:extLst>
          </p:cNvPr>
          <p:cNvSpPr/>
          <p:nvPr/>
        </p:nvSpPr>
        <p:spPr>
          <a:xfrm>
            <a:off x="3356440" y="4024032"/>
            <a:ext cx="1965134" cy="1927663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Miksi pitää rekrytoida?</a:t>
            </a: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FE2D5F93-0D67-1F53-88AF-F7521D9D75EA}"/>
              </a:ext>
            </a:extLst>
          </p:cNvPr>
          <p:cNvSpPr/>
          <p:nvPr/>
        </p:nvSpPr>
        <p:spPr>
          <a:xfrm>
            <a:off x="1942199" y="4422060"/>
            <a:ext cx="1296144" cy="1274269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Miksi pitää hakea töitä?</a:t>
            </a:r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96348AA7-17CF-BDCF-F3C8-AA8B7EC4A629}"/>
              </a:ext>
            </a:extLst>
          </p:cNvPr>
          <p:cNvSpPr/>
          <p:nvPr/>
        </p:nvSpPr>
        <p:spPr>
          <a:xfrm rot="16200000">
            <a:off x="8313182" y="1291825"/>
            <a:ext cx="1874455" cy="1900098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408194-5681-E002-30C1-72FEDB2EA7DB}"/>
              </a:ext>
            </a:extLst>
          </p:cNvPr>
          <p:cNvSpPr txBox="1"/>
          <p:nvPr/>
        </p:nvSpPr>
        <p:spPr>
          <a:xfrm>
            <a:off x="8432528" y="1585345"/>
            <a:ext cx="1635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Miten valta jakautuu, jos työsuhde solmitaan?</a:t>
            </a: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1AD89E5-AD49-3AE0-D706-A23D63606E65}"/>
              </a:ext>
            </a:extLst>
          </p:cNvPr>
          <p:cNvSpPr/>
          <p:nvPr/>
        </p:nvSpPr>
        <p:spPr>
          <a:xfrm rot="16200000">
            <a:off x="9609185" y="3107377"/>
            <a:ext cx="2233133" cy="2298543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1563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A7610F-5A2C-8AAC-29BE-2E83E81E393C}"/>
              </a:ext>
            </a:extLst>
          </p:cNvPr>
          <p:cNvSpPr txBox="1"/>
          <p:nvPr/>
        </p:nvSpPr>
        <p:spPr>
          <a:xfrm>
            <a:off x="9775702" y="3608239"/>
            <a:ext cx="1900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Miten vallan jakautumista säännellään?</a:t>
            </a:r>
          </a:p>
        </p:txBody>
      </p:sp>
    </p:spTree>
    <p:extLst>
      <p:ext uri="{BB962C8B-B14F-4D97-AF65-F5344CB8AC3E}">
        <p14:creationId xmlns:p14="http://schemas.microsoft.com/office/powerpoint/2010/main" val="12500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eople in a job interview">
            <a:extLst>
              <a:ext uri="{FF2B5EF4-FFF2-40B4-BE49-F238E27FC236}">
                <a16:creationId xmlns:a16="http://schemas.microsoft.com/office/drawing/2014/main" id="{608F805A-9DB0-49F8-9C8D-104AAB7A59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180" y="3140967"/>
            <a:ext cx="5327971" cy="576065"/>
          </a:xfrm>
        </p:spPr>
        <p:txBody>
          <a:bodyPr/>
          <a:lstStyle/>
          <a:p>
            <a:r>
              <a:rPr lang="fi-FI" dirty="0"/>
              <a:t>Rekrytointi viestintänä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3640" y="3642529"/>
            <a:ext cx="5904160" cy="86409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fi-FI" sz="1400" dirty="0"/>
              <a:t>Rekrytointiprosessi on ensisijaisesti(?) viestintää</a:t>
            </a:r>
          </a:p>
          <a:p>
            <a:pPr>
              <a:lnSpc>
                <a:spcPct val="110000"/>
              </a:lnSpc>
            </a:pPr>
            <a:r>
              <a:rPr lang="fi-FI" sz="1400" dirty="0"/>
              <a:t>Suurin osa ei tule valituksi tehtävään: rekrytointiprosessi toimii työnantajamielikuvan rakentamisen merkittävänä välineenä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3EABA-5536-84B8-1E1D-FE28F8CE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09230-B6C9-4D45-A0DF-3BEEA87D80BE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CDBDF-7493-78CC-83AF-18A8ABD8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6B78D-A466-0B79-2DF4-94D6A703E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119EC2E-DB4D-B772-C3F6-7691232B7F28}"/>
              </a:ext>
            </a:extLst>
          </p:cNvPr>
          <p:cNvSpPr txBox="1">
            <a:spLocks/>
          </p:cNvSpPr>
          <p:nvPr/>
        </p:nvSpPr>
        <p:spPr>
          <a:xfrm>
            <a:off x="191344" y="4549455"/>
            <a:ext cx="10009112" cy="1705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Viestimällä osapuolet kertovat </a:t>
            </a:r>
            <a:r>
              <a:rPr kumimoji="0" lang="fi-FI" sz="1400" b="0" i="1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haluamiaan asioita</a:t>
            </a:r>
            <a:r>
              <a:rPr kumimoji="0" lang="fi-FI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itsestään ja neuvottelevat</a:t>
            </a:r>
          </a:p>
          <a:p>
            <a:pPr marL="7429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Neuvottelu koskee mm.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Soveltumista työhön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Sopimista työyhteisöön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Työntekemisen ehtoja</a:t>
            </a:r>
          </a:p>
          <a:p>
            <a:pPr marL="5651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Osapuolet pyrkivät tuomaan itsensä kannalta edulliset asiat esiin, päästäkseen haluamaansa lopputulokseen.</a:t>
            </a:r>
            <a:endParaRPr kumimoji="0" lang="en-GB" sz="1400" b="0" i="0" u="none" strike="noStrike" kern="120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kern="120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1C4B67D-F271-A2EF-E5BC-731FEE72C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Rekrytointistrategia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E0FDF1-7DB6-B515-E558-459F34EF3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Linjassa liiketoiminta- ja henkilöstöstrategian kanssa:</a:t>
            </a:r>
          </a:p>
          <a:p>
            <a:pPr lvl="1"/>
            <a:r>
              <a:rPr lang="fi-FI" dirty="0"/>
              <a:t>Minkä verran ja millaista työvoimaa tarvitsemme?</a:t>
            </a:r>
          </a:p>
          <a:p>
            <a:pPr lvl="1"/>
            <a:r>
              <a:rPr lang="fi-FI" dirty="0"/>
              <a:t>Miten aiomme sitä hankkia päästäksemme organisatorisiin tavoitteisiimme?</a:t>
            </a:r>
          </a:p>
          <a:p>
            <a:r>
              <a:rPr lang="fi-FI" dirty="0"/>
              <a:t>Strategiset valinnat</a:t>
            </a:r>
          </a:p>
          <a:p>
            <a:r>
              <a:rPr lang="fi-FI" dirty="0"/>
              <a:t>Sisäinen ja ulkoinen rekrytointi</a:t>
            </a:r>
          </a:p>
          <a:p>
            <a:endParaRPr lang="fi-FI" dirty="0"/>
          </a:p>
        </p:txBody>
      </p:sp>
      <p:pic>
        <p:nvPicPr>
          <p:cNvPr id="13" name="Picture Placeholder 12" descr="Business people in a meeting room pointing at a projection screen">
            <a:extLst>
              <a:ext uri="{FF2B5EF4-FFF2-40B4-BE49-F238E27FC236}">
                <a16:creationId xmlns:a16="http://schemas.microsoft.com/office/drawing/2014/main" id="{F0B347EE-0970-1A2B-C500-C7E2AAD13F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r="21080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626B1B-A7A0-74D8-B62F-53E25DE524C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72E98-FD22-CD2A-D68C-2F019EC6A92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55299-5344-40BA-9CE5-EB791BCBEC80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A65BB-1C8C-DDAF-610A-013495285E6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E945D-4ABB-71AF-A69B-720A0C88F0B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1CA7E8-D1D5-1F37-8199-D7AB7E798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5" y="1034450"/>
            <a:ext cx="5328097" cy="575642"/>
          </a:xfrm>
        </p:spPr>
        <p:txBody>
          <a:bodyPr/>
          <a:lstStyle/>
          <a:p>
            <a:r>
              <a:rPr lang="fi-FI" dirty="0"/>
              <a:t>Hyödyt työnhakijalle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8F60C4E-1AE6-586F-C4CE-E16F4B204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4" y="1480957"/>
            <a:ext cx="5328098" cy="1026819"/>
          </a:xfrm>
        </p:spPr>
        <p:txBody>
          <a:bodyPr/>
          <a:lstStyle/>
          <a:p>
            <a:r>
              <a:rPr lang="fi-FI" dirty="0"/>
              <a:t>Uudet työkokemukset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C4936-D071-EFE1-D951-1CAAF73B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55299-5344-40BA-9CE5-EB791BCBEC80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3FE96-4819-FFF8-B600-B4A2E931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E205D-8E17-BDCE-A57D-AFFB406E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3576E8F-5B6C-15E4-B1D2-355ED412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84487"/>
            <a:ext cx="10296648" cy="1080542"/>
          </a:xfrm>
        </p:spPr>
        <p:txBody>
          <a:bodyPr/>
          <a:lstStyle/>
          <a:p>
            <a:r>
              <a:rPr lang="fi-FI" dirty="0"/>
              <a:t>Sisäinen rekrytointi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DF1F6B-B845-37F1-06AE-18C29DB6B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014" y="2311389"/>
            <a:ext cx="5328096" cy="575642"/>
          </a:xfrm>
        </p:spPr>
        <p:txBody>
          <a:bodyPr/>
          <a:lstStyle/>
          <a:p>
            <a:r>
              <a:rPr lang="fi-FI" dirty="0"/>
              <a:t>Hyödyt organisaatiolle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E8240A-E0C9-D034-9A07-62CF3AE3A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202" y="2787462"/>
            <a:ext cx="5328096" cy="1314851"/>
          </a:xfrm>
        </p:spPr>
        <p:txBody>
          <a:bodyPr/>
          <a:lstStyle/>
          <a:p>
            <a:r>
              <a:rPr lang="fi-FI" dirty="0"/>
              <a:t>Edullisuus</a:t>
            </a:r>
          </a:p>
          <a:p>
            <a:r>
              <a:rPr lang="fi-FI" dirty="0"/>
              <a:t>Tuttuus puolin ja toisin</a:t>
            </a:r>
          </a:p>
          <a:p>
            <a:r>
              <a:rPr lang="fi-FI" dirty="0"/>
              <a:t>Perehdyttäminen osin tehty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5AE459-44E1-06FB-5F6C-C99437ADDF23}"/>
              </a:ext>
            </a:extLst>
          </p:cNvPr>
          <p:cNvSpPr txBox="1">
            <a:spLocks/>
          </p:cNvSpPr>
          <p:nvPr/>
        </p:nvSpPr>
        <p:spPr>
          <a:xfrm>
            <a:off x="6240014" y="4432280"/>
            <a:ext cx="5328097" cy="3274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u="none" kern="1200" spc="-20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None/>
              <a:defRPr sz="20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>
                  <a:solidFill>
                    <a:srgbClr val="002957"/>
                  </a:solidFill>
                </a:uFill>
                <a:latin typeface="Aleo"/>
                <a:ea typeface="+mn-ea"/>
                <a:cs typeface="+mn-cs"/>
              </a:rPr>
              <a:t>Sisäisen rekrytoinnin haasteita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803DA87-0E82-50A0-6B58-E72A23356B94}"/>
              </a:ext>
            </a:extLst>
          </p:cNvPr>
          <p:cNvSpPr txBox="1">
            <a:spLocks/>
          </p:cNvSpPr>
          <p:nvPr/>
        </p:nvSpPr>
        <p:spPr>
          <a:xfrm>
            <a:off x="6238202" y="4766273"/>
            <a:ext cx="5328098" cy="10268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Subjektiivisuus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Salassapito</a:t>
            </a:r>
          </a:p>
        </p:txBody>
      </p:sp>
      <p:pic>
        <p:nvPicPr>
          <p:cNvPr id="19" name="Picture 18" descr="Coworkers standing together">
            <a:extLst>
              <a:ext uri="{FF2B5EF4-FFF2-40B4-BE49-F238E27FC236}">
                <a16:creationId xmlns:a16="http://schemas.microsoft.com/office/drawing/2014/main" id="{5CCDA7B7-1E87-155D-7841-D3AA517B3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9" y="1610092"/>
            <a:ext cx="5323380" cy="354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erson reading newspaper">
            <a:extLst>
              <a:ext uri="{FF2B5EF4-FFF2-40B4-BE49-F238E27FC236}">
                <a16:creationId xmlns:a16="http://schemas.microsoft.com/office/drawing/2014/main" id="{5CCDA7B7-1E87-155D-7841-D3AA517B3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C4936-D071-EFE1-D951-1CAAF73B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C455299-5344-40BA-9CE5-EB791BCBEC80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3FE96-4819-FFF8-B600-B4A2E931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E205D-8E17-BDCE-A57D-AFFB406E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3576E8F-5B6C-15E4-B1D2-355ED4129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924944"/>
            <a:ext cx="10944224" cy="2016224"/>
          </a:xfrm>
        </p:spPr>
        <p:txBody>
          <a:bodyPr anchor="ctr">
            <a:normAutofit/>
          </a:bodyPr>
          <a:lstStyle/>
          <a:p>
            <a:r>
              <a:rPr lang="fi-FI" sz="6600" dirty="0">
                <a:solidFill>
                  <a:schemeClr val="accent1"/>
                </a:solidFill>
              </a:rPr>
              <a:t>Ulkoinen</a:t>
            </a:r>
            <a:r>
              <a:rPr lang="fi-FI" dirty="0">
                <a:solidFill>
                  <a:schemeClr val="accent1"/>
                </a:solidFill>
              </a:rPr>
              <a:t> </a:t>
            </a:r>
            <a:r>
              <a:rPr lang="fi-FI" sz="6600" dirty="0">
                <a:solidFill>
                  <a:schemeClr val="accent1"/>
                </a:solidFill>
              </a:rPr>
              <a:t>rekrytointi</a:t>
            </a: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2C728DF-92A0-42F9-8AA0-FE542563C4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Rekrytointiprosessi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623888" y="1196752"/>
            <a:ext cx="10940436" cy="4752528"/>
          </a:xfrm>
        </p:spPr>
        <p:txBody>
          <a:bodyPr numCol="2"/>
          <a:lstStyle/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Tarve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impulssi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rekrytointiprosessin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käynnistämiselle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Lupa</a:t>
            </a:r>
            <a:r>
              <a:rPr lang="en-US" dirty="0">
                <a:solidFill>
                  <a:schemeClr val="accent1"/>
                </a:solidFill>
                <a:latin typeface="+mj-lt"/>
                <a:sym typeface="Arial" charset="0"/>
              </a:rPr>
              <a:t> </a:t>
            </a:r>
            <a:r>
              <a:rPr lang="en-US" dirty="0">
                <a:sym typeface="Arial" charset="0"/>
              </a:rPr>
              <a:t>(</a:t>
            </a:r>
            <a:r>
              <a:rPr lang="en-US" dirty="0" err="1">
                <a:sym typeface="Arial" charset="0"/>
              </a:rPr>
              <a:t>lupa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käynnistää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rekrytointiprosessi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Resurssit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paljonko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aikaa</a:t>
            </a:r>
            <a:r>
              <a:rPr lang="en-US" dirty="0">
                <a:sym typeface="Arial" charset="0"/>
              </a:rPr>
              <a:t>, </a:t>
            </a:r>
            <a:r>
              <a:rPr lang="en-US" dirty="0" err="1">
                <a:sym typeface="Arial" charset="0"/>
              </a:rPr>
              <a:t>rahaa</a:t>
            </a:r>
            <a:r>
              <a:rPr lang="en-US" dirty="0">
                <a:sym typeface="Arial" charset="0"/>
              </a:rPr>
              <a:t> ja </a:t>
            </a:r>
            <a:r>
              <a:rPr lang="en-US" dirty="0" err="1">
                <a:sym typeface="Arial" charset="0"/>
              </a:rPr>
              <a:t>keiden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työpainosta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rekrytointiin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käytetään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Analyysi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täytettävän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tarpeen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analysointi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Työtehtävä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rekrytoitavan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toimenkuvan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määrittely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Profilointi</a:t>
            </a:r>
            <a:r>
              <a:rPr lang="en-US" dirty="0">
                <a:solidFill>
                  <a:schemeClr val="accent1"/>
                </a:solidFill>
                <a:latin typeface="+mj-lt"/>
                <a:sym typeface="Arial" charset="0"/>
              </a:rPr>
              <a:t> </a:t>
            </a:r>
            <a:r>
              <a:rPr lang="en-US" dirty="0">
                <a:sym typeface="Arial" charset="0"/>
              </a:rPr>
              <a:t>(</a:t>
            </a:r>
            <a:r>
              <a:rPr lang="en-US" dirty="0" err="1">
                <a:sym typeface="Arial" charset="0"/>
              </a:rPr>
              <a:t>millaista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työntekijää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etsitään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Kohdennus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etsitäänkö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työntekijää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sisältä</a:t>
            </a:r>
            <a:r>
              <a:rPr lang="en-US" dirty="0">
                <a:sym typeface="Arial" charset="0"/>
              </a:rPr>
              <a:t>, </a:t>
            </a:r>
            <a:r>
              <a:rPr lang="en-US" dirty="0" err="1">
                <a:sym typeface="Arial" charset="0"/>
              </a:rPr>
              <a:t>ulkoa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vai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molemmista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Kanava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millä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keinoin</a:t>
            </a:r>
            <a:r>
              <a:rPr lang="en-US" dirty="0">
                <a:sym typeface="Arial" charset="0"/>
              </a:rPr>
              <a:t> ja </a:t>
            </a:r>
            <a:r>
              <a:rPr lang="en-US" dirty="0" err="1">
                <a:sym typeface="Arial" charset="0"/>
              </a:rPr>
              <a:t>missä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kanavissa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työntekijää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etsitään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Ilmoitus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työpaikkailmoituksen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laadinta</a:t>
            </a:r>
            <a:r>
              <a:rPr lang="en-US" dirty="0">
                <a:sym typeface="Arial" charset="0"/>
              </a:rPr>
              <a:t> ja </a:t>
            </a:r>
            <a:r>
              <a:rPr lang="en-US" dirty="0" err="1">
                <a:sym typeface="Arial" charset="0"/>
              </a:rPr>
              <a:t>julkaisu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Arviointi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hakijoiden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arviointi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Valinta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valintapäätöksen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tekeminen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Neuvottelu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työn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tekemisen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ehdoista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neuvotteleminen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Solmiminen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työsuhteen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solmiminen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Perehdytys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tehtävään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perehdyttäminen</a:t>
            </a:r>
            <a:endParaRPr lang="en-US" dirty="0">
              <a:sym typeface="Aria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accent1"/>
                </a:solidFill>
                <a:latin typeface="+mj-lt"/>
                <a:sym typeface="Arial" charset="0"/>
              </a:rPr>
              <a:t>Seuranta</a:t>
            </a:r>
            <a:r>
              <a:rPr lang="en-US" dirty="0">
                <a:sym typeface="Arial" charset="0"/>
              </a:rPr>
              <a:t> (</a:t>
            </a:r>
            <a:r>
              <a:rPr lang="en-US" dirty="0" err="1">
                <a:sym typeface="Arial" charset="0"/>
              </a:rPr>
              <a:t>rekrytoinnin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onnistumisen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mittaaminen</a:t>
            </a:r>
            <a:r>
              <a:rPr lang="en-US" dirty="0">
                <a:sym typeface="Arial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ym typeface="Arial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F4BFE-2D77-D67D-466B-B9C2D5DC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5475-1ABC-4549-A468-54108439F62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CB586-F45E-A157-652E-5FCBA48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D3400-4F59-0D72-5F69-645963F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266476B-24D9-A631-C358-D1F5004D2CE7}"/>
              </a:ext>
            </a:extLst>
          </p:cNvPr>
          <p:cNvSpPr/>
          <p:nvPr/>
        </p:nvSpPr>
        <p:spPr>
          <a:xfrm>
            <a:off x="8255560" y="4329310"/>
            <a:ext cx="2664296" cy="1331938"/>
          </a:xfrm>
          <a:prstGeom prst="wedgeRectCallout">
            <a:avLst>
              <a:gd name="adj1" fmla="val 55762"/>
              <a:gd name="adj2" fmla="val 79099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Muista pitää hakijat kartalla prosessin etenemisestä, jotta et torpedoi työnantajamielikuvaasi.</a:t>
            </a:r>
          </a:p>
        </p:txBody>
      </p:sp>
    </p:spTree>
    <p:extLst>
      <p:ext uri="{BB962C8B-B14F-4D97-AF65-F5344CB8AC3E}">
        <p14:creationId xmlns:p14="http://schemas.microsoft.com/office/powerpoint/2010/main" val="37687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9483627F-8C6D-4173-BA05-E3F6697A005A}" vid="{D1FB65FD-F887-4536-9959-D0846D4019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1178</Words>
  <Application>Microsoft Office PowerPoint</Application>
  <PresentationFormat>Widescreen</PresentationFormat>
  <Paragraphs>224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Aleo</vt:lpstr>
      <vt:lpstr>Aptos</vt:lpstr>
      <vt:lpstr>Arial</vt:lpstr>
      <vt:lpstr>Lato</vt:lpstr>
      <vt:lpstr>Lato Black</vt:lpstr>
      <vt:lpstr>Wingdings</vt:lpstr>
      <vt:lpstr>JYU</vt:lpstr>
      <vt:lpstr>Rekrytointistrategia &amp; -prosessi</vt:lpstr>
      <vt:lpstr>Luennon sisältö</vt:lpstr>
      <vt:lpstr>Rekrytointi</vt:lpstr>
      <vt:lpstr>Rekrytointi vallankäyttönä</vt:lpstr>
      <vt:lpstr>Rekrytointi viestintänä</vt:lpstr>
      <vt:lpstr>Rekrytointistrategia</vt:lpstr>
      <vt:lpstr>Sisäinen rekrytointi</vt:lpstr>
      <vt:lpstr>Ulkoinen rekrytointi</vt:lpstr>
      <vt:lpstr>Rekrytointiprosessi</vt:lpstr>
      <vt:lpstr>Rekrytointiprosessi</vt:lpstr>
      <vt:lpstr>Tekoäly rekrytoinnissa</vt:lpstr>
      <vt:lpstr>Tekoäly rekrytoinnissa – EU AI Act</vt:lpstr>
      <vt:lpstr>Tekoäly rekrytoinnissa</vt:lpstr>
      <vt:lpstr>Kestävä tekoäly</vt:lpstr>
      <vt:lpstr>Kestävä tekoäly</vt:lpstr>
      <vt:lpstr>Työsuhteen päättyminen</vt:lpstr>
      <vt:lpstr>Työsuhteen päättyminen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Hollström-Mikkonen, Fanni</dc:creator>
  <cp:lastModifiedBy>Hollström-Mikkonen, Fanni</cp:lastModifiedBy>
  <cp:revision>1</cp:revision>
  <dcterms:created xsi:type="dcterms:W3CDTF">2024-11-21T16:04:36Z</dcterms:created>
  <dcterms:modified xsi:type="dcterms:W3CDTF">2024-11-21T16:06:47Z</dcterms:modified>
</cp:coreProperties>
</file>