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358" r:id="rId3"/>
    <p:sldId id="260" r:id="rId4"/>
    <p:sldId id="357" r:id="rId5"/>
    <p:sldId id="295" r:id="rId6"/>
    <p:sldId id="279" r:id="rId7"/>
    <p:sldId id="320" r:id="rId8"/>
    <p:sldId id="302" r:id="rId9"/>
    <p:sldId id="321" r:id="rId10"/>
    <p:sldId id="307" r:id="rId11"/>
    <p:sldId id="308" r:id="rId12"/>
    <p:sldId id="309" r:id="rId13"/>
    <p:sldId id="272" r:id="rId14"/>
    <p:sldId id="305" r:id="rId15"/>
    <p:sldId id="313" r:id="rId16"/>
    <p:sldId id="411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F0AC2-D4E9-47C6-9C2A-F0FD0C701EFB}" type="datetimeFigureOut">
              <a:rPr lang="fi-FI" smtClean="0"/>
              <a:t>21.11.2024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BC5A1-EED4-4E44-9419-AF38BFFC4DF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384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819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749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60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90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6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59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FBC5A1-EED4-4E44-9419-AF38BFFC4DFB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667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559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21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56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2CDBA3-8E53-4B38-8A28-94E4F9D9260E}" type="slidenum">
              <a:rPr kumimoji="0" lang="fi-FI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64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6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381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08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128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290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747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89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70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422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1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9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19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33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04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894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42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41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46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21.11.2024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153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287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522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47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03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57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7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04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47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7293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21.11.2024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86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1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444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38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67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84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39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161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53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21.11.2024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2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0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4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36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8034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21.11.2024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182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104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02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56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21.11.2024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10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21.11.2024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77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orient="horz" pos="1117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3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izonhealthnews.com/will-they-stay-5-trends-shaping-employee-retention-after-covid-19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ites.app.jyu.fi/mehu/fi/menetelmapolku/tieteenfilosofiset-suuntaukset/relativismi" TargetMode="External"/><Relationship Id="rId4" Type="http://schemas.openxmlformats.org/officeDocument/2006/relationships/hyperlink" Target="https://sites.app.jyu.fi/mehu/fi/menetelmapolku/tieteenfilosofiset-suuntaukset/sosiaalinen-konstruktionism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u.fi/fi/opiskelijalle/jatkuvan-oppimisen-ohjeet/taalta-saan-tukea-ja-ohjausta/esteettomyys-ja-saavutettavuus-avoimessa-yliopistossa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app.jyu.fi/mehu/fi/menetelmapolku/tieteenfilosofiset-suuntaukset/sosiaalinen-konstruktionismi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2.xml"/><Relationship Id="rId4" Type="http://schemas.openxmlformats.org/officeDocument/2006/relationships/hyperlink" Target="https://sites.app.jyu.fi/mehu/fi/menetelmapolku/tieteenfilosofiset-suuntaukset/relativismi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rizonhealthnews.com/will-they-stay-5-trends-shaping-employee-retention-after-covid-19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/>
          <a:lstStyle/>
          <a:p>
            <a:r>
              <a:rPr lang="fi-FI" dirty="0"/>
              <a:t>Henkilöstöresursointi ja rekrytointi</a:t>
            </a:r>
            <a:br>
              <a:rPr lang="fi-FI" dirty="0"/>
            </a:br>
            <a:br>
              <a:rPr lang="fi-FI" dirty="0"/>
            </a:br>
            <a:r>
              <a:rPr lang="fi-FI" dirty="0"/>
              <a:t>JOHDANTOLUENTO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8" y="4941168"/>
            <a:ext cx="10944224" cy="576064"/>
          </a:xfrm>
        </p:spPr>
        <p:txBody>
          <a:bodyPr/>
          <a:lstStyle/>
          <a:p>
            <a:r>
              <a:rPr lang="fi-FI" dirty="0"/>
              <a:t>Fanni Hollström-Mikkonen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20844-CF8F-3DF3-8A6F-9DB0091E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2E365A-EEDB-4EB7-AEE6-E1CBF07F86B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E0842-3828-B9C5-347A-59AB9C206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D821D-3F79-0FDF-9995-AFCA8A3D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noFill/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/>
          <a:lstStyle/>
          <a:p>
            <a:r>
              <a:rPr lang="fi-FI" dirty="0"/>
              <a:t>Strateginen henkilöstösuunnittelu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CC0375C7-469F-8144-7E6B-3A814D6C244E}"/>
              </a:ext>
            </a:extLst>
          </p:cNvPr>
          <p:cNvSpPr/>
          <p:nvPr/>
        </p:nvSpPr>
        <p:spPr>
          <a:xfrm>
            <a:off x="4727848" y="3501008"/>
            <a:ext cx="3600400" cy="1296144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Lato"/>
                <a:ea typeface="+mn-ea"/>
                <a:cs typeface="+mn-cs"/>
              </a:rPr>
              <a:t>Liiketoimintastrategia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Flowchart: Magnetic Disk 7">
            <a:extLst>
              <a:ext uri="{FF2B5EF4-FFF2-40B4-BE49-F238E27FC236}">
                <a16:creationId xmlns:a16="http://schemas.microsoft.com/office/drawing/2014/main" id="{23681523-FBD4-41E6-4E4F-9F099573CAB0}"/>
              </a:ext>
            </a:extLst>
          </p:cNvPr>
          <p:cNvSpPr/>
          <p:nvPr/>
        </p:nvSpPr>
        <p:spPr>
          <a:xfrm>
            <a:off x="4727848" y="2636701"/>
            <a:ext cx="3600400" cy="1296144"/>
          </a:xfrm>
          <a:prstGeom prst="flowChartMagneticDisk">
            <a:avLst/>
          </a:prstGeom>
          <a:solidFill>
            <a:schemeClr val="accent2"/>
          </a:solidFill>
          <a:ln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Lato"/>
                <a:ea typeface="+mn-ea"/>
                <a:cs typeface="+mn-cs"/>
              </a:rPr>
              <a:t>Henkilöstöstrategia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11AFF0B-AB83-E291-5D19-3A9954AB3ACC}"/>
              </a:ext>
            </a:extLst>
          </p:cNvPr>
          <p:cNvSpPr/>
          <p:nvPr/>
        </p:nvSpPr>
        <p:spPr>
          <a:xfrm rot="10800000">
            <a:off x="5105890" y="1117336"/>
            <a:ext cx="2844316" cy="1678781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 w="22225">
                <a:solidFill>
                  <a:srgbClr val="EDE1CE"/>
                </a:solidFill>
                <a:prstDash val="solid"/>
              </a:ln>
              <a:solidFill>
                <a:srgbClr val="EDE1CE">
                  <a:lumMod val="40000"/>
                  <a:lumOff val="60000"/>
                </a:srgbClr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38CC8B-6A20-3827-27B5-7E2A919FA225}"/>
              </a:ext>
            </a:extLst>
          </p:cNvPr>
          <p:cNvSpPr txBox="1"/>
          <p:nvPr/>
        </p:nvSpPr>
        <p:spPr>
          <a:xfrm>
            <a:off x="5879976" y="198926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Henkilöstö-resursointi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93E8F6-78A7-3219-A17D-5E920D603284}"/>
              </a:ext>
            </a:extLst>
          </p:cNvPr>
          <p:cNvCxnSpPr/>
          <p:nvPr/>
        </p:nvCxnSpPr>
        <p:spPr>
          <a:xfrm>
            <a:off x="1271464" y="4077177"/>
            <a:ext cx="25922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FCCC43-0DC9-7C15-ACE1-D3F0B3D55BB1}"/>
              </a:ext>
            </a:extLst>
          </p:cNvPr>
          <p:cNvSpPr txBox="1"/>
          <p:nvPr/>
        </p:nvSpPr>
        <p:spPr>
          <a:xfrm>
            <a:off x="1415480" y="36444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ympäristötekijät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D72F9C-704C-E0CA-1DAE-2506D0DFF14D}"/>
              </a:ext>
            </a:extLst>
          </p:cNvPr>
          <p:cNvSpPr txBox="1"/>
          <p:nvPr/>
        </p:nvSpPr>
        <p:spPr>
          <a:xfrm>
            <a:off x="4655840" y="502596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organisaation ikä ja historia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42C011-E871-6A89-82D7-7D0C953E1AF3}"/>
              </a:ext>
            </a:extLst>
          </p:cNvPr>
          <p:cNvSpPr txBox="1"/>
          <p:nvPr/>
        </p:nvSpPr>
        <p:spPr>
          <a:xfrm>
            <a:off x="3863752" y="5651779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organisaatiokulttuuri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3E3791-CFB2-D939-9362-0FA7C59C12F1}"/>
              </a:ext>
            </a:extLst>
          </p:cNvPr>
          <p:cNvSpPr txBox="1"/>
          <p:nvPr/>
        </p:nvSpPr>
        <p:spPr>
          <a:xfrm>
            <a:off x="6431919" y="503901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toimiala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92B843-82E5-BE32-EF11-6C04CC81BCCE}"/>
              </a:ext>
            </a:extLst>
          </p:cNvPr>
          <p:cNvSpPr txBox="1"/>
          <p:nvPr/>
        </p:nvSpPr>
        <p:spPr>
          <a:xfrm>
            <a:off x="5772212" y="5720221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maantieteellinen sijainti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0E7F42-84FA-BF31-2EBE-E585D68704DC}"/>
              </a:ext>
            </a:extLst>
          </p:cNvPr>
          <p:cNvSpPr txBox="1"/>
          <p:nvPr/>
        </p:nvSpPr>
        <p:spPr>
          <a:xfrm>
            <a:off x="7176120" y="5461154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organisaation koko</a:t>
            </a:r>
          </a:p>
        </p:txBody>
      </p:sp>
    </p:spTree>
    <p:extLst>
      <p:ext uri="{BB962C8B-B14F-4D97-AF65-F5344CB8AC3E}">
        <p14:creationId xmlns:p14="http://schemas.microsoft.com/office/powerpoint/2010/main" val="9090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/>
          <a:lstStyle/>
          <a:p>
            <a:r>
              <a:rPr lang="fi-FI" dirty="0"/>
              <a:t>Henkilöstöstrategia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3887" y="1556792"/>
            <a:ext cx="10944225" cy="4609058"/>
          </a:xfrm>
        </p:spPr>
        <p:txBody>
          <a:bodyPr/>
          <a:lstStyle/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Millaista työvoimaa tarvitaan?</a:t>
            </a:r>
          </a:p>
          <a:p>
            <a:r>
              <a:rPr lang="fi-FI" dirty="0">
                <a:solidFill>
                  <a:srgbClr val="212529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Kuinka paljon työvoimaa tarvitaan?</a:t>
            </a:r>
          </a:p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Miten työvoima jaka</a:t>
            </a:r>
            <a:r>
              <a:rPr lang="fi-FI" dirty="0">
                <a:solidFill>
                  <a:srgbClr val="212529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utuu toimintojen ja yksiköiden kesken?</a:t>
            </a:r>
          </a:p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Millaista osaamista tarvitaan lähitulevaisuudessa?</a:t>
            </a:r>
          </a:p>
          <a:p>
            <a:r>
              <a:rPr lang="fi-FI" dirty="0">
                <a:solidFill>
                  <a:srgbClr val="212529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Miten henkilöstön suorituskykyä aiotaan vahvistaa?</a:t>
            </a:r>
          </a:p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Millaista organisaatiokulttuuria aiotaan edistää ja miten?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/>
          <a:lstStyle/>
          <a:p>
            <a:r>
              <a:rPr lang="fi-FI" dirty="0"/>
              <a:t>Henkilöstöstrategia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3887" y="1556792"/>
            <a:ext cx="6408215" cy="2268796"/>
          </a:xfrm>
        </p:spPr>
        <p:txBody>
          <a:bodyPr/>
          <a:lstStyle/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Millaista työvoimaa tarvitaan?</a:t>
            </a:r>
          </a:p>
          <a:p>
            <a:r>
              <a:rPr lang="fi-FI" dirty="0">
                <a:solidFill>
                  <a:srgbClr val="212529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Kuinka paljon työvoimaa tarvitaan?</a:t>
            </a:r>
          </a:p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Miten työvoima jaka</a:t>
            </a:r>
            <a:r>
              <a:rPr lang="fi-FI" dirty="0">
                <a:solidFill>
                  <a:srgbClr val="212529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utuu toimintojen ja yksiköiden kesken?</a:t>
            </a:r>
          </a:p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Millaista osaamista tarvitaan lähitulevaisuudessa?</a:t>
            </a:r>
          </a:p>
          <a:p>
            <a:r>
              <a:rPr lang="fi-FI" dirty="0">
                <a:solidFill>
                  <a:srgbClr val="212529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Miten henkilöstön suorituskykyä aiotaan vahvistaa?</a:t>
            </a:r>
          </a:p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Millaista organisaatiokulttuuria aiotaan edistää ja miten?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2B85A9E-500B-506E-F144-F10ECD322D01}"/>
              </a:ext>
            </a:extLst>
          </p:cNvPr>
          <p:cNvSpPr/>
          <p:nvPr/>
        </p:nvSpPr>
        <p:spPr>
          <a:xfrm>
            <a:off x="1343472" y="4653136"/>
            <a:ext cx="1728192" cy="93610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981F58C-3F51-7369-3CF4-42704B2266B5}"/>
              </a:ext>
            </a:extLst>
          </p:cNvPr>
          <p:cNvSpPr txBox="1">
            <a:spLocks/>
          </p:cNvSpPr>
          <p:nvPr/>
        </p:nvSpPr>
        <p:spPr>
          <a:xfrm>
            <a:off x="3827994" y="4117669"/>
            <a:ext cx="6408215" cy="212478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1" u="none" strike="noStrike" kern="1200" cap="none" spc="-2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Miten ja mistä työvoima hankitaan?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1" u="none" strike="noStrike" kern="1200" cap="none" spc="-2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Miten osaajista kilpaillaan?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1" u="none" strike="noStrike" kern="1200" cap="none" spc="-2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Miten saadaan valittua oikeat ihmiset hakijoiden joukosta?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1" u="none" strike="noStrike" kern="1200" cap="none" spc="-2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Miten henkilöstön vaihtuvuuteen suhtaudutaan ja varaudutaan?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1" u="none" strike="noStrike" kern="1200" cap="none" spc="-2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highlight>
                  <a:srgbClr val="FFFFFF"/>
                </a:highligh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Millaista työnantajakuvaa rakennetaan?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i-FI" sz="1800" b="0" i="1" u="none" strike="noStrike" kern="1200" cap="none" spc="-20" normalizeH="0" baseline="0" noProof="0" dirty="0">
              <a:ln>
                <a:noFill/>
              </a:ln>
              <a:solidFill>
                <a:srgbClr val="212529"/>
              </a:solidFill>
              <a:effectLst/>
              <a:highlight>
                <a:srgbClr val="FFFFFF"/>
              </a:highlight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Henkilöstöarviointi</a:t>
            </a:r>
            <a:endParaRPr lang="fi-FI" b="0" i="1" dirty="0"/>
          </a:p>
        </p:txBody>
      </p:sp>
      <p:sp>
        <p:nvSpPr>
          <p:cNvPr id="6" name="Tex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ym typeface="Arial" charset="0"/>
              </a:rPr>
              <a:t>Henkilöstöarviointi </a:t>
            </a:r>
            <a:r>
              <a:rPr lang="fi-FI" i="1" dirty="0">
                <a:sym typeface="Arial" charset="0"/>
              </a:rPr>
              <a:t>(</a:t>
            </a:r>
            <a:r>
              <a:rPr lang="fi-FI" i="1" dirty="0" err="1">
                <a:sym typeface="Arial" charset="0"/>
              </a:rPr>
              <a:t>workforce</a:t>
            </a:r>
            <a:r>
              <a:rPr lang="fi-FI" i="1" dirty="0">
                <a:sym typeface="Arial" charset="0"/>
              </a:rPr>
              <a:t> </a:t>
            </a:r>
            <a:r>
              <a:rPr lang="fi-FI" i="1" dirty="0" err="1">
                <a:sym typeface="Arial" charset="0"/>
              </a:rPr>
              <a:t>assessment</a:t>
            </a:r>
            <a:r>
              <a:rPr lang="fi-FI" i="1" dirty="0">
                <a:sym typeface="Arial" charset="0"/>
              </a:rPr>
              <a:t>):</a:t>
            </a:r>
            <a:endParaRPr lang="fi-FI" dirty="0">
              <a:sym typeface="Arial" charset="0"/>
            </a:endParaRPr>
          </a:p>
          <a:p>
            <a:pPr lvl="1"/>
            <a:r>
              <a:rPr lang="fi-FI" dirty="0">
                <a:sym typeface="Arial" charset="0"/>
              </a:rPr>
              <a:t>prosessit, työkalut ja menetelmät, joita hyödynnetään työn rakennetta ja tehtävän muotoilua koskevassa päätöksenteossa</a:t>
            </a:r>
          </a:p>
          <a:p>
            <a:pPr lvl="1"/>
            <a:r>
              <a:rPr lang="fi-FI" dirty="0">
                <a:sym typeface="Arial" charset="0"/>
              </a:rPr>
              <a:t>valintakriteerit ja suoriutumisodotukset, joita näissä tehtävissä työskenteleviltä vaaditaan</a:t>
            </a:r>
          </a:p>
          <a:p>
            <a:r>
              <a:rPr lang="fi-FI" dirty="0">
                <a:sym typeface="Arial" charset="0"/>
              </a:rPr>
              <a:t>Kattaa koko työsuhteen elinkaaren:</a:t>
            </a:r>
          </a:p>
          <a:p>
            <a:pPr lvl="1"/>
            <a:r>
              <a:rPr lang="fi-FI" dirty="0">
                <a:sym typeface="Arial" charset="0"/>
              </a:rPr>
              <a:t>työtehtävän luonti ja kehittäminen</a:t>
            </a:r>
          </a:p>
          <a:p>
            <a:pPr lvl="1"/>
            <a:r>
              <a:rPr lang="fi-FI" dirty="0">
                <a:sym typeface="Arial" charset="0"/>
              </a:rPr>
              <a:t>henkilövalinnat kyseiseen tehtävään</a:t>
            </a:r>
          </a:p>
          <a:p>
            <a:pPr lvl="1"/>
            <a:r>
              <a:rPr lang="fi-FI" dirty="0">
                <a:sym typeface="Arial" charset="0"/>
              </a:rPr>
              <a:t>suoriutumisen arviointi</a:t>
            </a:r>
          </a:p>
          <a:p>
            <a:pPr lvl="1"/>
            <a:r>
              <a:rPr lang="fi-FI" dirty="0">
                <a:sym typeface="Arial" charset="0"/>
              </a:rPr>
              <a:t>koulutus- ja kehitystarpeet</a:t>
            </a:r>
          </a:p>
          <a:p>
            <a:pPr lvl="1"/>
            <a:r>
              <a:rPr lang="fi-FI" dirty="0">
                <a:sym typeface="Arial" charset="0"/>
              </a:rPr>
              <a:t>tavoitteiden asetanta</a:t>
            </a:r>
          </a:p>
          <a:p>
            <a:pPr lvl="1"/>
            <a:endParaRPr lang="fi-FI" dirty="0">
              <a:sym typeface="Arial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8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HR:n</a:t>
            </a:r>
            <a:r>
              <a:rPr lang="fi-FI" dirty="0"/>
              <a:t> rooli henkilöstösuunnittelussa ja arvioinnissa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sym typeface="Arial" charset="0"/>
              </a:rPr>
              <a:t>Esihenkilöiden ja </a:t>
            </a:r>
            <a:r>
              <a:rPr lang="fi-FI" dirty="0" err="1">
                <a:sym typeface="Arial" charset="0"/>
              </a:rPr>
              <a:t>HR:n</a:t>
            </a:r>
            <a:r>
              <a:rPr lang="fi-FI" dirty="0">
                <a:sym typeface="Arial" charset="0"/>
              </a:rPr>
              <a:t> välillä vaaditaan saumatonta yhteistyötä</a:t>
            </a:r>
          </a:p>
          <a:p>
            <a:r>
              <a:rPr lang="fi-FI" dirty="0">
                <a:sym typeface="Arial" charset="0"/>
              </a:rPr>
              <a:t>Keskittämällä toimintoja </a:t>
            </a:r>
            <a:r>
              <a:rPr lang="fi-FI" dirty="0" err="1">
                <a:sym typeface="Arial" charset="0"/>
              </a:rPr>
              <a:t>HR:lle</a:t>
            </a:r>
            <a:r>
              <a:rPr lang="fi-FI" dirty="0">
                <a:sym typeface="Arial" charset="0"/>
              </a:rPr>
              <a:t> säästetään esihenkilöiltä vaivaa, aikaa ja rahaa</a:t>
            </a:r>
          </a:p>
          <a:p>
            <a:r>
              <a:rPr lang="fi-FI" dirty="0" err="1">
                <a:sym typeface="Arial" charset="0"/>
              </a:rPr>
              <a:t>HR:n</a:t>
            </a:r>
            <a:r>
              <a:rPr lang="fi-FI" dirty="0">
                <a:sym typeface="Arial" charset="0"/>
              </a:rPr>
              <a:t> tulee tehdä itseään näkyväksi ja pitää itseään kartalla osastoiden meiningistä</a:t>
            </a:r>
          </a:p>
          <a:p>
            <a:r>
              <a:rPr lang="fi-FI" dirty="0" err="1">
                <a:sym typeface="Arial" charset="0"/>
              </a:rPr>
              <a:t>HR:ään</a:t>
            </a:r>
            <a:r>
              <a:rPr lang="fi-FI" dirty="0">
                <a:sym typeface="Arial" charset="0"/>
              </a:rPr>
              <a:t> kohdistuvat vaatimukset kiristyvät ympäristön mukana ja </a:t>
            </a:r>
            <a:r>
              <a:rPr lang="fi-FI" dirty="0" err="1">
                <a:sym typeface="Arial" charset="0"/>
              </a:rPr>
              <a:t>HR:n</a:t>
            </a:r>
            <a:r>
              <a:rPr lang="fi-FI" dirty="0">
                <a:sym typeface="Arial" charset="0"/>
              </a:rPr>
              <a:t> rooli strategisena ydintoimintona korostuu</a:t>
            </a:r>
            <a:endParaRPr lang="en-GB" dirty="0">
              <a:sym typeface="Arial" charset="0"/>
            </a:endParaRPr>
          </a:p>
          <a:p>
            <a:endParaRPr lang="fi-F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546AD-7372-C80F-3302-AD8DA145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22713-AC2A-423D-BA92-DF03B10B1DA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6A7261-6F3D-134F-7F54-05F3FE150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FFF19-0F06-2142-BBC6-C1481A17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ym typeface="Arial" charset="0"/>
              </a:rPr>
              <a:t>HR on </a:t>
            </a:r>
            <a:r>
              <a:rPr lang="en-US" dirty="0" err="1">
                <a:sym typeface="Arial" charset="0"/>
              </a:rPr>
              <a:t>siitä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ainutlaatuinen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osasto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organisaatiossa</a:t>
            </a:r>
            <a:r>
              <a:rPr lang="en-US" dirty="0">
                <a:sym typeface="Arial" charset="0"/>
              </a:rPr>
              <a:t>, </a:t>
            </a:r>
            <a:r>
              <a:rPr lang="en-US" dirty="0" err="1">
                <a:sym typeface="Arial" charset="0"/>
              </a:rPr>
              <a:t>että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sen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tulee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tietää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kaikkien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osastojen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asioista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kyetäkseen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toimimaan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strategisesti</a:t>
            </a:r>
            <a:r>
              <a:rPr lang="en-US" dirty="0">
                <a:sym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77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627634" y="2135117"/>
            <a:ext cx="3456334" cy="575642"/>
          </a:xfrm>
        </p:spPr>
        <p:txBody>
          <a:bodyPr/>
          <a:lstStyle/>
          <a:p>
            <a:r>
              <a:rPr lang="fi-FI" dirty="0"/>
              <a:t>Tehtäväanalyysi</a:t>
            </a:r>
          </a:p>
          <a:p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7634" y="2528097"/>
            <a:ext cx="3456334" cy="1080120"/>
          </a:xfrm>
        </p:spPr>
        <p:txBody>
          <a:bodyPr/>
          <a:lstStyle/>
          <a:p>
            <a:r>
              <a:rPr lang="en-US" dirty="0" err="1">
                <a:sym typeface="Arial" charset="0"/>
              </a:rPr>
              <a:t>Tiedonkeruumenetelmät</a:t>
            </a:r>
            <a:endParaRPr lang="en-US" dirty="0">
              <a:sym typeface="Arial" charset="0"/>
            </a:endParaRPr>
          </a:p>
          <a:p>
            <a:r>
              <a:rPr lang="en-US" dirty="0" err="1">
                <a:sym typeface="Arial" charset="0"/>
              </a:rPr>
              <a:t>Tiedon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validiteetin</a:t>
            </a:r>
            <a:r>
              <a:rPr lang="en-US" dirty="0">
                <a:sym typeface="Arial" charset="0"/>
              </a:rPr>
              <a:t> ja </a:t>
            </a:r>
            <a:r>
              <a:rPr lang="en-US" dirty="0" err="1">
                <a:sym typeface="Arial" charset="0"/>
              </a:rPr>
              <a:t>reliabiliteetin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arviointi</a:t>
            </a:r>
            <a:endParaRPr lang="en-US" dirty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367807" y="2135117"/>
            <a:ext cx="3456384" cy="575642"/>
          </a:xfrm>
        </p:spPr>
        <p:txBody>
          <a:bodyPr/>
          <a:lstStyle/>
          <a:p>
            <a:r>
              <a:rPr lang="fi-FI" dirty="0"/>
              <a:t>Suoriutumisen arviointi</a:t>
            </a:r>
          </a:p>
          <a:p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371692" y="2480394"/>
            <a:ext cx="3456384" cy="744488"/>
          </a:xfrm>
        </p:spPr>
        <p:txBody>
          <a:bodyPr/>
          <a:lstStyle/>
          <a:p>
            <a:r>
              <a:rPr lang="en-US" dirty="0" err="1">
                <a:sym typeface="Arial" charset="0"/>
              </a:rPr>
              <a:t>Verrokkien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kompensaatiomallien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analysointi</a:t>
            </a:r>
            <a:endParaRPr lang="en-US" dirty="0">
              <a:sym typeface="Arial" charset="0"/>
            </a:endParaRPr>
          </a:p>
          <a:p>
            <a:endParaRPr lang="fi-FI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HR:n</a:t>
            </a:r>
            <a:r>
              <a:rPr lang="fi-FI" dirty="0"/>
              <a:t> rooli henkilöstösuunnittelussa ja arvioinnissa</a:t>
            </a:r>
            <a:br>
              <a:rPr lang="fi-FI" dirty="0"/>
            </a:br>
            <a:br>
              <a:rPr lang="fi-FI" dirty="0"/>
            </a:br>
            <a:r>
              <a:rPr lang="fi-FI" sz="2000" dirty="0">
                <a:solidFill>
                  <a:schemeClr val="accent4"/>
                </a:solidFill>
              </a:rPr>
              <a:t>Kyetäkseen vastaamaan kiristyviin vaateisiin, </a:t>
            </a:r>
            <a:r>
              <a:rPr lang="fi-FI" sz="2000" dirty="0" err="1">
                <a:solidFill>
                  <a:schemeClr val="accent4"/>
                </a:solidFill>
              </a:rPr>
              <a:t>HR:n</a:t>
            </a:r>
            <a:r>
              <a:rPr lang="fi-FI" sz="2000" dirty="0">
                <a:solidFill>
                  <a:schemeClr val="accent4"/>
                </a:solidFill>
              </a:rPr>
              <a:t> tulee hallita mm.:</a:t>
            </a:r>
            <a:endParaRPr lang="fi-FI" dirty="0">
              <a:solidFill>
                <a:schemeClr val="accent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367807" y="3836851"/>
            <a:ext cx="3456335" cy="575642"/>
          </a:xfrm>
        </p:spPr>
        <p:txBody>
          <a:bodyPr/>
          <a:lstStyle/>
          <a:p>
            <a:r>
              <a:rPr lang="fi-FI" dirty="0"/>
              <a:t>Rekrytointistrategia</a:t>
            </a:r>
          </a:p>
          <a:p>
            <a:endParaRPr lang="fi-FI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367807" y="4148484"/>
            <a:ext cx="3456335" cy="744488"/>
          </a:xfrm>
        </p:spPr>
        <p:txBody>
          <a:bodyPr/>
          <a:lstStyle/>
          <a:p>
            <a:r>
              <a:rPr lang="en-US" dirty="0" err="1">
                <a:sym typeface="Arial" charset="0"/>
              </a:rPr>
              <a:t>Sisäinen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</a:t>
            </a:r>
            <a:endParaRPr lang="en-US" dirty="0">
              <a:sym typeface="Arial" charset="0"/>
            </a:endParaRPr>
          </a:p>
          <a:p>
            <a:r>
              <a:rPr lang="en-US" dirty="0" err="1">
                <a:sym typeface="Arial" charset="0"/>
              </a:rPr>
              <a:t>Ulkoinen</a:t>
            </a:r>
            <a:r>
              <a:rPr lang="en-US" dirty="0">
                <a:sym typeface="Arial" charset="0"/>
              </a:rPr>
              <a:t> </a:t>
            </a:r>
            <a:r>
              <a:rPr lang="en-US" dirty="0" err="1">
                <a:sym typeface="Arial" charset="0"/>
              </a:rPr>
              <a:t>rekrytointi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9E9E03-C05F-9ED5-AABB-7879B276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66F89-49FC-4D33-A2E1-54FBBF30D0C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E4DBC3-9D44-F010-5233-36FD639F9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43A2EF-2D83-6BE1-E11F-58464F536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E75E1B9-5711-CB3D-AD52-51F77E131FF9}"/>
              </a:ext>
            </a:extLst>
          </p:cNvPr>
          <p:cNvSpPr txBox="1">
            <a:spLocks/>
          </p:cNvSpPr>
          <p:nvPr/>
        </p:nvSpPr>
        <p:spPr>
          <a:xfrm>
            <a:off x="623887" y="3837724"/>
            <a:ext cx="2951833" cy="10801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u="none" kern="1200" spc="-20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20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>
                  <a:solidFill>
                    <a:srgbClr val="002957"/>
                  </a:solidFill>
                </a:uFill>
                <a:latin typeface="Aleo"/>
                <a:ea typeface="+mn-ea"/>
                <a:cs typeface="+mn-cs"/>
              </a:rPr>
              <a:t>Tehtäväkuvausten ja osaamisvaatimusten muotoilu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800" b="1" i="0" u="none" strike="noStrike" kern="1200" cap="none" spc="-2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>
                <a:solidFill>
                  <a:srgbClr val="002957"/>
                </a:solidFill>
              </a:uFill>
              <a:latin typeface="Aleo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7D694F6-0DF3-0896-FFF0-BD6DC9918AA5}"/>
              </a:ext>
            </a:extLst>
          </p:cNvPr>
          <p:cNvSpPr txBox="1">
            <a:spLocks/>
          </p:cNvSpPr>
          <p:nvPr/>
        </p:nvSpPr>
        <p:spPr>
          <a:xfrm>
            <a:off x="8544272" y="2121179"/>
            <a:ext cx="3456384" cy="5756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u="none" kern="1200" spc="-20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20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>
                  <a:solidFill>
                    <a:srgbClr val="002957"/>
                  </a:solidFill>
                </a:uFill>
                <a:latin typeface="Aleo"/>
                <a:ea typeface="+mn-ea"/>
                <a:cs typeface="+mn-cs"/>
              </a:rPr>
              <a:t>Työnhakijoiden arviointi- ja valintastrategia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800" b="1" i="0" u="none" strike="noStrike" kern="1200" cap="none" spc="-2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>
                <a:solidFill>
                  <a:srgbClr val="002957"/>
                </a:solidFill>
              </a:uFill>
              <a:latin typeface="Aleo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87D29A5-9944-E218-BE6F-25F69693F4AE}"/>
              </a:ext>
            </a:extLst>
          </p:cNvPr>
          <p:cNvSpPr txBox="1">
            <a:spLocks/>
          </p:cNvSpPr>
          <p:nvPr/>
        </p:nvSpPr>
        <p:spPr>
          <a:xfrm>
            <a:off x="8544272" y="2642617"/>
            <a:ext cx="3456334" cy="27065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Haastattelumenetelmät</a:t>
            </a:r>
            <a:endParaRPr kumimoji="0" lang="en-US" sz="18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  <a:sym typeface="Arial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Taitojen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 ja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kykyjen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testaaminen</a:t>
            </a:r>
            <a:endParaRPr kumimoji="0" lang="en-US" sz="18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  <a:sym typeface="Arial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Persoonallisuustestit</a:t>
            </a:r>
            <a:endParaRPr kumimoji="0" lang="en-US" sz="18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  <a:sym typeface="Arial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Simulaatio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- ja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arviointikeskukset</a:t>
            </a:r>
            <a:endParaRPr kumimoji="0" lang="en-US" sz="18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  <a:sym typeface="Arial" charset="0"/>
            </a:endParaRP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Biodata</a:t>
            </a:r>
          </a:p>
          <a:p>
            <a:pPr marL="269875" marR="0" lvl="0" indent="-269875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Taustatarkistukset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 ja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 charset="0"/>
              </a:rPr>
              <a:t>suositukset</a:t>
            </a:r>
            <a:endParaRPr kumimoji="0" lang="en-US" sz="18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  <a:sym typeface="Arial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5B9178F-BE5F-605A-95AB-2D6AA81DEFE2}"/>
              </a:ext>
            </a:extLst>
          </p:cNvPr>
          <p:cNvSpPr txBox="1">
            <a:spLocks/>
          </p:cNvSpPr>
          <p:nvPr/>
        </p:nvSpPr>
        <p:spPr>
          <a:xfrm>
            <a:off x="3215680" y="5548640"/>
            <a:ext cx="5184576" cy="5756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u="none" kern="1200" spc="-20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20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8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1600" b="1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8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>
                  <a:solidFill>
                    <a:srgbClr val="002957"/>
                  </a:solidFill>
                </a:uFill>
                <a:latin typeface="Aleo"/>
                <a:ea typeface="+mn-ea"/>
                <a:cs typeface="+mn-cs"/>
              </a:rPr>
              <a:t>Lait, määräykset ja organisaation eettiset ohjeet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800" b="1" i="0" u="none" strike="noStrike" kern="1200" cap="none" spc="-2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>
                <a:solidFill>
                  <a:srgbClr val="002957"/>
                </a:solidFill>
              </a:uFill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9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FA80BF51-256F-6B05-63D2-690D7717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A64D9AB-DC74-5D94-7375-34500CD48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Horizon Health News (4.11.2021). Will They Stay? 5 Trends Shaping Employee Retention After COVID-19. </a:t>
            </a:r>
            <a:r>
              <a:rPr lang="en-US" dirty="0" err="1"/>
              <a:t>Haettu</a:t>
            </a:r>
            <a:r>
              <a:rPr lang="en-US" dirty="0"/>
              <a:t> </a:t>
            </a:r>
            <a:r>
              <a:rPr lang="en-US" dirty="0" err="1"/>
              <a:t>osoitteesta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https://www.horizonhealthnews.com/will-they-stay-5-trends-shaping-employee-retention-after-covid-19/</a:t>
            </a:r>
            <a:r>
              <a:rPr lang="en-US" dirty="0"/>
              <a:t>, </a:t>
            </a:r>
            <a:r>
              <a:rPr lang="en-US" dirty="0" err="1"/>
              <a:t>katsottu</a:t>
            </a:r>
            <a:r>
              <a:rPr lang="en-US" dirty="0"/>
              <a:t> 11.11.2024.</a:t>
            </a:r>
          </a:p>
          <a:p>
            <a:r>
              <a:rPr lang="en-US" dirty="0"/>
              <a:t>JYU (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pvm</a:t>
            </a:r>
            <a:r>
              <a:rPr lang="en-US" dirty="0"/>
              <a:t>-a). </a:t>
            </a:r>
            <a:r>
              <a:rPr lang="en-US" dirty="0" err="1"/>
              <a:t>Sosiaalinen</a:t>
            </a:r>
            <a:r>
              <a:rPr lang="en-US" dirty="0"/>
              <a:t> </a:t>
            </a:r>
            <a:r>
              <a:rPr lang="en-US" dirty="0" err="1"/>
              <a:t>konstruktionismi</a:t>
            </a:r>
            <a:r>
              <a:rPr lang="en-US" dirty="0"/>
              <a:t>. </a:t>
            </a:r>
            <a:r>
              <a:rPr lang="en-US" dirty="0" err="1"/>
              <a:t>Menetelmäpolku</a:t>
            </a:r>
            <a:r>
              <a:rPr lang="en-US" dirty="0"/>
              <a:t>. </a:t>
            </a:r>
            <a:r>
              <a:rPr lang="en-US" dirty="0" err="1"/>
              <a:t>Haettu</a:t>
            </a:r>
            <a:r>
              <a:rPr lang="en-US" dirty="0"/>
              <a:t> </a:t>
            </a:r>
            <a:r>
              <a:rPr lang="en-US" dirty="0" err="1"/>
              <a:t>osoitteesta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https://sites.app.jyu.fi/mehu/fi/menetelmapolku/tieteenfilosofiset-suuntaukset/sosiaalinen-konstruktionismi</a:t>
            </a:r>
            <a:r>
              <a:rPr lang="en-US" dirty="0"/>
              <a:t>, </a:t>
            </a:r>
            <a:r>
              <a:rPr lang="en-US" dirty="0" err="1"/>
              <a:t>katsottu</a:t>
            </a:r>
            <a:r>
              <a:rPr lang="en-US" dirty="0"/>
              <a:t> 11.11.2024.</a:t>
            </a:r>
          </a:p>
          <a:p>
            <a:r>
              <a:rPr lang="en-US" dirty="0"/>
              <a:t>JYU (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pvm</a:t>
            </a:r>
            <a:r>
              <a:rPr lang="en-US" dirty="0"/>
              <a:t>-b). </a:t>
            </a:r>
            <a:r>
              <a:rPr lang="en-US" dirty="0" err="1"/>
              <a:t>Relativismi</a:t>
            </a:r>
            <a:r>
              <a:rPr lang="en-US" dirty="0"/>
              <a:t>. </a:t>
            </a:r>
            <a:r>
              <a:rPr lang="en-US" dirty="0" err="1"/>
              <a:t>Menetelmäpolku</a:t>
            </a:r>
            <a:r>
              <a:rPr lang="en-US" dirty="0"/>
              <a:t>. </a:t>
            </a:r>
            <a:r>
              <a:rPr lang="en-US" dirty="0" err="1"/>
              <a:t>Haettu</a:t>
            </a:r>
            <a:r>
              <a:rPr lang="en-US" dirty="0"/>
              <a:t> </a:t>
            </a:r>
            <a:r>
              <a:rPr lang="en-US" dirty="0" err="1"/>
              <a:t>osoitteesta</a:t>
            </a:r>
            <a:r>
              <a:rPr lang="en-US" dirty="0"/>
              <a:t>: </a:t>
            </a:r>
            <a:r>
              <a:rPr lang="en-US" dirty="0">
                <a:hlinkClick r:id="rId5"/>
              </a:rPr>
              <a:t>https://sites.app.jyu.fi/mehu/fi/menetelmapolku/tieteenfilosofiset-suuntaukset/relativismi</a:t>
            </a:r>
            <a:r>
              <a:rPr lang="en-US" dirty="0"/>
              <a:t>, </a:t>
            </a:r>
            <a:r>
              <a:rPr lang="en-US" dirty="0" err="1"/>
              <a:t>katsottu</a:t>
            </a:r>
            <a:r>
              <a:rPr lang="en-US" dirty="0"/>
              <a:t> 11.11.2024.</a:t>
            </a:r>
          </a:p>
          <a:p>
            <a:r>
              <a:rPr lang="en-US" dirty="0" err="1"/>
              <a:t>Picardi</a:t>
            </a:r>
            <a:r>
              <a:rPr lang="en-US" dirty="0"/>
              <a:t>, C. A. (2020). </a:t>
            </a:r>
            <a:r>
              <a:rPr lang="en-US" i="1" dirty="0"/>
              <a:t>Recruitment and selection: Strategies for workforce planning and assessment. </a:t>
            </a:r>
            <a:r>
              <a:rPr lang="en-US" dirty="0"/>
              <a:t>SAGE Publications, Inc. ISBN 9781483385396. https://doi.org/10.4135/9781483396439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443C61F-88D1-2960-FB13-8DAF0B90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80111-F982-4E0C-AD78-FE12D23D8780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A2CBAB-0B42-2122-7459-A1DBDC9A9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A0DFE8-0ACA-9AA1-0014-EC2E6649F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Young woman thinking">
            <a:extLst>
              <a:ext uri="{FF2B5EF4-FFF2-40B4-BE49-F238E27FC236}">
                <a16:creationId xmlns:a16="http://schemas.microsoft.com/office/drawing/2014/main" id="{CD9096E8-5D2E-3CAA-0F27-842623FB2A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9" r="20349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3FFB66E-F159-B0DC-011A-4D7DA1AB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ajatuksia henkilöstöresursointi ja rekrytointi herättävät sinussa nyt, ennen luentojen katsomista?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8CD7D6-CB14-1087-17A2-50BA2DF3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A29E3-E866-4A2F-84AC-3AE1AF44FDD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3EF1C9-167D-3E96-4763-358271254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ADC51B-7D5D-F40F-484B-126ECEFD5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1606CC-58C8-70D8-F544-62D794DFB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4221088"/>
            <a:ext cx="4896048" cy="1944761"/>
          </a:xfrm>
        </p:spPr>
        <p:txBody>
          <a:bodyPr/>
          <a:lstStyle/>
          <a:p>
            <a:r>
              <a:rPr lang="fi-FI" dirty="0"/>
              <a:t>Mitä se tarkoittaa? Millaisia elementtejä tai toimintoja siihen liittyy?</a:t>
            </a:r>
          </a:p>
          <a:p>
            <a:r>
              <a:rPr lang="fi-FI" dirty="0"/>
              <a:t>Kirjaa ajatukset itsellesi ylös. Palaamme näihin myöhemmin.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267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64911093-9211-BD43-D1B2-A77EB63772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21073"/>
          <a:stretch>
            <a:fillRect/>
          </a:stretch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04DDF-1480-F9BA-1101-01E0F860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ADD75-9FB2-49FD-A036-6A0F66A9E869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8634B-5623-C0C9-3315-28A8A47CF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4ED559-6D5F-CF2A-E552-8D49DEA1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44957" y="1440163"/>
            <a:ext cx="4535486" cy="1268757"/>
          </a:xfrm>
        </p:spPr>
        <p:txBody>
          <a:bodyPr/>
          <a:lstStyle/>
          <a:p>
            <a:r>
              <a:rPr lang="fi-FI" dirty="0"/>
              <a:t>Johdantoluennon sisältö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44957" y="2780928"/>
            <a:ext cx="4535486" cy="3312789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fi-FI" dirty="0"/>
              <a:t>Opintojakson esittely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Lähtökohtien määrittelyä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Strateginen henkilöstösuunnittelu henkilöstöresursoinnin ja rekrytoinnin lähtökohtana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 err="1"/>
              <a:t>HR:n</a:t>
            </a:r>
            <a:r>
              <a:rPr lang="fi-FI" dirty="0"/>
              <a:t> rooli henkilöstösuunnittelussa ja arvioinnissa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C81F240-48D1-1AA4-275F-8FA3E5629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Opintojakso</a:t>
            </a:r>
            <a:br>
              <a:rPr lang="fi-FI" dirty="0"/>
            </a:br>
            <a:endParaRPr lang="fi-FI" dirty="0"/>
          </a:p>
        </p:txBody>
      </p:sp>
      <p:pic>
        <p:nvPicPr>
          <p:cNvPr id="13" name="Content Placeholder 12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58EBBE3C-6F4A-0153-5A08-3055ECD562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2553407"/>
            <a:ext cx="5327650" cy="3551411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E7B7588-241C-518B-F22D-191B585D4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682" y="519363"/>
            <a:ext cx="5328098" cy="5689600"/>
          </a:xfrm>
        </p:spPr>
        <p:txBody>
          <a:bodyPr/>
          <a:lstStyle/>
          <a:p>
            <a:r>
              <a:rPr lang="fi-FI" dirty="0"/>
              <a:t>Suoritusmuoto: verkkotentti</a:t>
            </a:r>
          </a:p>
          <a:p>
            <a:pPr lvl="1"/>
            <a:r>
              <a:rPr lang="fi-FI" dirty="0"/>
              <a:t>Perehdy materiaaleihin ja tule tenttiin Moodleen</a:t>
            </a:r>
          </a:p>
          <a:p>
            <a:r>
              <a:rPr lang="fi-FI" dirty="0"/>
              <a:t>Jos tarjolla on lisäpisteitä, hyödynnä niitä halukkuutesi mukaan.</a:t>
            </a:r>
          </a:p>
          <a:p>
            <a:r>
              <a:rPr lang="fi-FI" dirty="0"/>
              <a:t>Mistä liikkeelle?</a:t>
            </a:r>
          </a:p>
          <a:p>
            <a:pPr marL="612775" lvl="1" indent="-342900">
              <a:buFont typeface="+mj-lt"/>
              <a:buAutoNum type="arabicPeriod"/>
            </a:pPr>
            <a:r>
              <a:rPr lang="fi-FI" dirty="0"/>
              <a:t>Perehdy Moodlen sisältöihin ja ohjeisiin.</a:t>
            </a:r>
          </a:p>
          <a:p>
            <a:pPr marL="612775" lvl="1" indent="-342900">
              <a:buFont typeface="+mj-lt"/>
              <a:buAutoNum type="arabicPeriod"/>
            </a:pPr>
            <a:r>
              <a:rPr lang="fi-FI" dirty="0"/>
              <a:t>Tee itsellesi opiskeluaikataulu, jotta olet valmis tenttipäivään mennessä.</a:t>
            </a:r>
          </a:p>
          <a:p>
            <a:pPr marL="612775" lvl="1" indent="-342900">
              <a:buFont typeface="+mj-lt"/>
              <a:buAutoNum type="arabicPeriod"/>
            </a:pPr>
            <a:r>
              <a:rPr lang="fi-FI" dirty="0"/>
              <a:t>Seuraa viestintää (erit. ope tiedottaa).</a:t>
            </a:r>
          </a:p>
          <a:p>
            <a:r>
              <a:rPr lang="fi-FI" dirty="0"/>
              <a:t>Tentti + uusintatentti</a:t>
            </a:r>
          </a:p>
          <a:p>
            <a:pPr lvl="1"/>
            <a:r>
              <a:rPr lang="fi-FI" dirty="0"/>
              <a:t>Ei vaadi ilmoittautumista.</a:t>
            </a:r>
          </a:p>
          <a:p>
            <a:pPr lvl="1"/>
            <a:r>
              <a:rPr lang="fi-FI" dirty="0"/>
              <a:t>Tapahtuu Moodlessa.</a:t>
            </a:r>
          </a:p>
          <a:p>
            <a:pPr lvl="1"/>
            <a:r>
              <a:rPr lang="fi-FI" dirty="0"/>
              <a:t>Viittaa kurssimateriaaleihin vastauksissasi.</a:t>
            </a:r>
          </a:p>
          <a:p>
            <a:r>
              <a:rPr lang="fi-FI" dirty="0"/>
              <a:t>Ilmoita </a:t>
            </a:r>
            <a:r>
              <a:rPr lang="fi-FI" dirty="0">
                <a:hlinkClick r:id="rId3"/>
              </a:rPr>
              <a:t>yksilöllisistä opintojärjestelyistäsi </a:t>
            </a:r>
            <a:r>
              <a:rPr lang="fi-FI" dirty="0"/>
              <a:t>opettajalle ajoissa!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C9B61-73F4-AF21-05E8-C7C8CE970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730A1-A494-40A4-B110-98BD117055D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1EBDC-7D0C-198A-04F9-022A9BB1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A0E0C-F677-DFE3-2D1F-8307D27AB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F79190-DFC4-4D13-062A-6BF6EBCD55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665" y="981602"/>
            <a:ext cx="5328096" cy="1589514"/>
          </a:xfrm>
        </p:spPr>
        <p:txBody>
          <a:bodyPr/>
          <a:lstStyle/>
          <a:p>
            <a:r>
              <a:rPr lang="fi-FI" sz="2400" dirty="0"/>
              <a:t>YJOA2220 Henkilöstöresursointi ja rekrytointi (5 op)</a:t>
            </a:r>
          </a:p>
          <a:p>
            <a:endParaRPr lang="fi-FI" sz="2400" dirty="0"/>
          </a:p>
          <a:p>
            <a:r>
              <a:rPr lang="fi-FI" sz="2000" dirty="0"/>
              <a:t>Opettaja: Fanni Hollström-Mikkonen</a:t>
            </a:r>
          </a:p>
        </p:txBody>
      </p:sp>
    </p:spTree>
    <p:extLst>
      <p:ext uri="{BB962C8B-B14F-4D97-AF65-F5344CB8AC3E}">
        <p14:creationId xmlns:p14="http://schemas.microsoft.com/office/powerpoint/2010/main" val="29538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/>
          <a:lstStyle/>
          <a:p>
            <a:r>
              <a:rPr lang="fi-FI" dirty="0"/>
              <a:t>YJOA2220 Henkilöstöresursointi ja rekrytointi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Opintojakson suoritettuaan opiskelija osaa:</a:t>
            </a:r>
          </a:p>
          <a:p>
            <a:pPr lvl="1"/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selittää henkilöstöresursoinnin ja rekrytoinnin merkityksen henkilöstöjohtamisen </a:t>
            </a:r>
            <a:r>
              <a:rPr lang="fi-FI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strategisessa</a:t>
            </a:r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kokonaisuudessa;</a:t>
            </a:r>
          </a:p>
          <a:p>
            <a:pPr lvl="1"/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kuvata ja analysoida organisaatioiden </a:t>
            </a:r>
            <a:r>
              <a:rPr lang="fi-FI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rekrytointikäytäntöjä ja -prosesseja</a:t>
            </a:r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;</a:t>
            </a:r>
          </a:p>
          <a:p>
            <a:pPr lvl="1"/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kuvata henkilöstöresursointia eri </a:t>
            </a:r>
            <a:r>
              <a:rPr lang="fi-FI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kontekstien ja toimialojen </a:t>
            </a:r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näkökulmista;</a:t>
            </a:r>
          </a:p>
          <a:p>
            <a:pPr lvl="1"/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tarkastella </a:t>
            </a:r>
            <a:r>
              <a:rPr lang="fi-FI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työnantajakuvan ja työntekijäkökokemuksen </a:t>
            </a:r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merkitystä organisaatioissa;</a:t>
            </a:r>
          </a:p>
          <a:p>
            <a:pPr lvl="1"/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arvioida henkilöstönhankintaa osana </a:t>
            </a:r>
            <a:r>
              <a:rPr lang="fi-FI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vastuullista</a:t>
            </a:r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henkilöstöjohtamista;</a:t>
            </a:r>
          </a:p>
          <a:p>
            <a:pPr lvl="1"/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suunnitella ja analysoida resursointia </a:t>
            </a:r>
            <a:r>
              <a:rPr lang="fi-FI" b="1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tulevaisuusorientaation</a:t>
            </a:r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kautta. </a:t>
            </a:r>
          </a:p>
          <a:p>
            <a:r>
              <a:rPr lang="fi-FI" dirty="0">
                <a:solidFill>
                  <a:srgbClr val="212529"/>
                </a:solidFill>
                <a:highlight>
                  <a:srgbClr val="FFFFFF"/>
                </a:highlight>
                <a:latin typeface="Lato" panose="020F0502020204030203" pitchFamily="34" charset="0"/>
              </a:rPr>
              <a:t>Suoritustapa: verkkotentti</a:t>
            </a:r>
          </a:p>
          <a:p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Kirjallisuus: </a:t>
            </a:r>
            <a:r>
              <a:rPr lang="fi-FI" b="0" i="0" dirty="0" err="1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Picardi</a:t>
            </a:r>
            <a:r>
              <a:rPr lang="fi-FI" b="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Lato" panose="020F0502020204030203" pitchFamily="34" charset="0"/>
              </a:rPr>
              <a:t> + artikkelipaketti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F4BFE-2D77-D67D-466B-B9C2D5DC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05475-1ABC-4549-A468-54108439F62D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0CB586-F45E-A157-652E-5FCBA487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9D3400-4F59-0D72-5F69-645963F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People sitting on the steps&#10;&#10;Description automatically generated">
            <a:extLst>
              <a:ext uri="{FF2B5EF4-FFF2-40B4-BE49-F238E27FC236}">
                <a16:creationId xmlns:a16="http://schemas.microsoft.com/office/drawing/2014/main" id="{FAEAF056-ECA8-0139-1008-23224BDD143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1" r="4831"/>
          <a:stretch/>
        </p:blipFill>
        <p:spPr>
          <a:xfrm>
            <a:off x="1" y="0"/>
            <a:ext cx="6092533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84029" y="637452"/>
            <a:ext cx="4896049" cy="1080964"/>
          </a:xfrm>
        </p:spPr>
        <p:txBody>
          <a:bodyPr/>
          <a:lstStyle/>
          <a:p>
            <a:r>
              <a:rPr lang="fi-FI" dirty="0"/>
              <a:t>Johtamisen oppiaineen tieteenfilosofisia lähtökohtia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879972" y="2046183"/>
            <a:ext cx="5904162" cy="2673820"/>
          </a:xfrm>
        </p:spPr>
        <p:txBody>
          <a:bodyPr/>
          <a:lstStyle/>
          <a:p>
            <a:r>
              <a:rPr lang="fi-FI" dirty="0">
                <a:cs typeface="Helvetica" panose="020B0604020202020204" pitchFamily="34" charset="0"/>
              </a:rPr>
              <a:t>Emme ole etsimässä totuutta, emme määrittelemässä täydellistä johtajaa tai aukotonta hyvän johtajan työkalupakkia.</a:t>
            </a:r>
          </a:p>
          <a:p>
            <a:r>
              <a:rPr lang="fi-FI" dirty="0">
                <a:cs typeface="Helvetica" panose="020B0604020202020204" pitchFamily="34" charset="0"/>
              </a:rPr>
              <a:t>Johtamisen oppiaineessa ajattelemme, että todellisuutta rakennetaan ihmisten välisessä vuorovaikutuksessa kulttuurisessa ympäristössä.</a:t>
            </a:r>
          </a:p>
          <a:p>
            <a:pPr lvl="1"/>
            <a:r>
              <a:rPr lang="fi-FI" sz="1600" i="1" dirty="0">
                <a:cs typeface="Helvetica" panose="020B0604020202020204" pitchFamily="34" charset="0"/>
              </a:rPr>
              <a:t>(Ontologinen lähtökohta, todellisuuden luonne: </a:t>
            </a:r>
            <a:r>
              <a:rPr lang="fi-FI" sz="1600" i="1" dirty="0">
                <a:cs typeface="Helvetica" panose="020B0604020202020204" pitchFamily="34" charset="0"/>
                <a:hlinkClick r:id="rId3"/>
              </a:rPr>
              <a:t>sosiaalinen konstruktionismi</a:t>
            </a:r>
            <a:r>
              <a:rPr lang="fi-FI" sz="1600" i="1" dirty="0"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5E290D-F226-09A1-91DF-5E2C4DF0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76D0E-B9EA-4EBD-88B2-2BFE09621011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A5C6A-D6AC-9436-37E6-804D352E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9C3BE-7B71-4F08-EC1D-0FF22DEE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B3A00D-910F-64E8-87FF-C1E688FA96E9}"/>
              </a:ext>
            </a:extLst>
          </p:cNvPr>
          <p:cNvSpPr txBox="1">
            <a:spLocks/>
          </p:cNvSpPr>
          <p:nvPr/>
        </p:nvSpPr>
        <p:spPr>
          <a:xfrm>
            <a:off x="4223792" y="4752287"/>
            <a:ext cx="6336207" cy="17890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8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Helvetica" panose="020B0604020202020204" pitchFamily="34" charset="0"/>
              </a:rPr>
              <a:t>Ajattelemme myös, että tieto on riippuvaista havaitsijasta ja havainnosta; voimme hyväksyä useita rinnakkaisia ja/tai ristiriitaisia ihmisten tuottamia totuuksia; eli universaaleja totuuksia ei ole.</a:t>
            </a:r>
          </a:p>
          <a:p>
            <a:pPr marL="541338" marR="0" lvl="1" indent="-271463" algn="l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Lato" panose="020F0502020204030203" pitchFamily="34" charset="0"/>
              <a:buChar char="–"/>
              <a:tabLst/>
              <a:defRPr/>
            </a:pPr>
            <a:r>
              <a:rPr kumimoji="0" lang="fi-FI" sz="1600" b="0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Helvetica" panose="020B0604020202020204" pitchFamily="34" charset="0"/>
              </a:rPr>
              <a:t>(Epistemologinen lähtökohta, käsitys totuudesta: esim. </a:t>
            </a:r>
            <a:r>
              <a:rPr kumimoji="0" lang="fi-FI" sz="1600" b="0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Helvetica" panose="020B0604020202020204" pitchFamily="34" charset="0"/>
                <a:hlinkClick r:id="rId4"/>
              </a:rPr>
              <a:t>relativismi</a:t>
            </a:r>
            <a:r>
              <a:rPr kumimoji="0" lang="fi-FI" sz="1600" b="0" i="1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+mn-ea"/>
                <a:cs typeface="Helvetica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391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6994D2D-89D0-2BE6-840F-E12F52EFE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henkilöstöresursointia ja rekrytointia kannattaa opiskella?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284AB-C517-E531-A4CC-D133B7CEF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D6005C-FAC2-4207-9902-47E1B846638E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15639-18BE-D0EB-13D8-A3302612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F819D-15A1-A548-A09F-0EB2A77DD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i-FI" sz="900" b="0" i="0" u="none" strike="noStrike" kern="1200" cap="all" spc="50" normalizeH="0" baseline="0" noProof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4DB8FC53-272F-9B5B-E3B0-31FD0685FE95}"/>
              </a:ext>
            </a:extLst>
          </p:cNvPr>
          <p:cNvSpPr/>
          <p:nvPr/>
        </p:nvSpPr>
        <p:spPr>
          <a:xfrm>
            <a:off x="4049607" y="3200991"/>
            <a:ext cx="2052229" cy="2081784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Osaajien löytäminen on hankalaa</a:t>
            </a: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74DCCD47-6EB6-533C-849B-95B9228F4BE5}"/>
              </a:ext>
            </a:extLst>
          </p:cNvPr>
          <p:cNvSpPr/>
          <p:nvPr/>
        </p:nvSpPr>
        <p:spPr>
          <a:xfrm rot="16200000">
            <a:off x="6198019" y="3170978"/>
            <a:ext cx="2316242" cy="2376263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31E05F4C-1D4B-02D1-7623-DB8EFF9AFE7F}"/>
              </a:ext>
            </a:extLst>
          </p:cNvPr>
          <p:cNvSpPr/>
          <p:nvPr/>
        </p:nvSpPr>
        <p:spPr>
          <a:xfrm rot="16200000">
            <a:off x="6186010" y="1568166"/>
            <a:ext cx="2016224" cy="2052228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6DE9E0-1B42-0E51-AC46-F78D887657BB}"/>
              </a:ext>
            </a:extLst>
          </p:cNvPr>
          <p:cNvSpPr txBox="1"/>
          <p:nvPr/>
        </p:nvSpPr>
        <p:spPr>
          <a:xfrm>
            <a:off x="6600056" y="3653426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Taitavan työvoiman pitäminen talossa on vaikeaa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7E25C-8039-FD8F-7E4D-A11146C7B274}"/>
              </a:ext>
            </a:extLst>
          </p:cNvPr>
          <p:cNvSpPr txBox="1"/>
          <p:nvPr/>
        </p:nvSpPr>
        <p:spPr>
          <a:xfrm>
            <a:off x="6384032" y="1808609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Osaamis-tarpeet muuttuvat vauhdilla</a:t>
            </a: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AE6983D1-AC4A-2941-406D-68597B8BFA3B}"/>
              </a:ext>
            </a:extLst>
          </p:cNvPr>
          <p:cNvSpPr/>
          <p:nvPr/>
        </p:nvSpPr>
        <p:spPr>
          <a:xfrm>
            <a:off x="4049607" y="1575224"/>
            <a:ext cx="2052229" cy="202716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Osaava työvoima on organisaation elinehto</a:t>
            </a: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95B3190C-8446-2BEC-601D-C4A1A656A772}"/>
              </a:ext>
            </a:extLst>
          </p:cNvPr>
          <p:cNvSpPr/>
          <p:nvPr/>
        </p:nvSpPr>
        <p:spPr>
          <a:xfrm>
            <a:off x="2031613" y="3959844"/>
            <a:ext cx="1919883" cy="1872208"/>
          </a:xfrm>
          <a:prstGeom prst="teardrop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Rekrytointiin liittyy paljon lakeja ja säädöksiä, jotka tulee tuntea</a:t>
            </a:r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2CABB66B-EE03-7041-6AEA-1C073509DC2F}"/>
              </a:ext>
            </a:extLst>
          </p:cNvPr>
          <p:cNvSpPr/>
          <p:nvPr/>
        </p:nvSpPr>
        <p:spPr>
          <a:xfrm rot="16200000">
            <a:off x="8303994" y="1983526"/>
            <a:ext cx="1404155" cy="1428174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5273B0-8C8C-C0F3-7F6D-A09CF1E8CD4D}"/>
              </a:ext>
            </a:extLst>
          </p:cNvPr>
          <p:cNvSpPr txBox="1"/>
          <p:nvPr/>
        </p:nvSpPr>
        <p:spPr>
          <a:xfrm>
            <a:off x="8406559" y="2181633"/>
            <a:ext cx="11939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Työurat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pirstaloi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-tuvat</a:t>
            </a: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id="{88893197-9F26-A150-F66B-246BABA122FF}"/>
              </a:ext>
            </a:extLst>
          </p:cNvPr>
          <p:cNvSpPr/>
          <p:nvPr/>
        </p:nvSpPr>
        <p:spPr>
          <a:xfrm rot="16200000">
            <a:off x="8336116" y="3493841"/>
            <a:ext cx="2288520" cy="2292270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41930E-CA20-EDA0-4BDE-AA189E103AA4}"/>
              </a:ext>
            </a:extLst>
          </p:cNvPr>
          <p:cNvSpPr txBox="1"/>
          <p:nvPr/>
        </p:nvSpPr>
        <p:spPr>
          <a:xfrm>
            <a:off x="8652285" y="3838434"/>
            <a:ext cx="15481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Työnantaja-mielikuvan merkitys korostunut somen myötä</a:t>
            </a: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40DF3045-A20C-D5DC-3FA5-2775FB5755E0}"/>
              </a:ext>
            </a:extLst>
          </p:cNvPr>
          <p:cNvSpPr/>
          <p:nvPr/>
        </p:nvSpPr>
        <p:spPr>
          <a:xfrm>
            <a:off x="2392460" y="2181633"/>
            <a:ext cx="1800200" cy="1728192"/>
          </a:xfrm>
          <a:prstGeom prst="teardrop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Rekrytointi on kallista</a:t>
            </a:r>
          </a:p>
        </p:txBody>
      </p:sp>
    </p:spTree>
    <p:extLst>
      <p:ext uri="{BB962C8B-B14F-4D97-AF65-F5344CB8AC3E}">
        <p14:creationId xmlns:p14="http://schemas.microsoft.com/office/powerpoint/2010/main" val="33697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9844" y="980015"/>
            <a:ext cx="5328096" cy="432470"/>
          </a:xfrm>
        </p:spPr>
        <p:txBody>
          <a:bodyPr/>
          <a:lstStyle/>
          <a:p>
            <a:r>
              <a:rPr lang="fi-FI" dirty="0"/>
              <a:t>Vaihtuvuus – ongelma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888" y="1773239"/>
            <a:ext cx="4464000" cy="439261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“</a:t>
            </a:r>
            <a:r>
              <a:rPr lang="en-US" sz="1800" dirty="0" err="1"/>
              <a:t>Samalla</a:t>
            </a:r>
            <a:r>
              <a:rPr lang="en-US" sz="1800" dirty="0"/>
              <a:t> </a:t>
            </a:r>
            <a:r>
              <a:rPr lang="en-US" sz="1800" dirty="0" err="1"/>
              <a:t>työnantajalla</a:t>
            </a:r>
            <a:r>
              <a:rPr lang="en-US" sz="1800" dirty="0"/>
              <a:t> </a:t>
            </a:r>
            <a:r>
              <a:rPr lang="en-US" sz="1800" dirty="0" err="1"/>
              <a:t>pysymisen</a:t>
            </a:r>
            <a:r>
              <a:rPr lang="en-US" sz="1800" dirty="0"/>
              <a:t> </a:t>
            </a:r>
            <a:r>
              <a:rPr lang="en-US" sz="1800" dirty="0" err="1"/>
              <a:t>aikaväli</a:t>
            </a:r>
            <a:r>
              <a:rPr lang="en-US" sz="1800" dirty="0"/>
              <a:t> on </a:t>
            </a:r>
            <a:r>
              <a:rPr lang="en-US" sz="1800" dirty="0" err="1"/>
              <a:t>laskenut</a:t>
            </a:r>
            <a:r>
              <a:rPr lang="en-US" sz="1800" dirty="0"/>
              <a:t> 4,7 </a:t>
            </a:r>
            <a:r>
              <a:rPr lang="en-US" sz="1800" dirty="0" err="1"/>
              <a:t>vuodesta</a:t>
            </a:r>
            <a:r>
              <a:rPr lang="en-US" sz="1800" dirty="0"/>
              <a:t> (2014) 4,2 </a:t>
            </a:r>
            <a:r>
              <a:rPr lang="en-US" sz="1800" dirty="0" err="1"/>
              <a:t>vuoteen</a:t>
            </a:r>
            <a:r>
              <a:rPr lang="en-US" sz="1800" dirty="0"/>
              <a:t> (2021). 25-35 </a:t>
            </a:r>
            <a:r>
              <a:rPr lang="en-US" sz="1800" dirty="0" err="1"/>
              <a:t>vuotiailla</a:t>
            </a:r>
            <a:r>
              <a:rPr lang="en-US" sz="1800" dirty="0"/>
              <a:t> </a:t>
            </a:r>
            <a:r>
              <a:rPr lang="en-US" sz="1800" dirty="0" err="1"/>
              <a:t>työsuhteen</a:t>
            </a:r>
            <a:r>
              <a:rPr lang="en-US" sz="1800" dirty="0"/>
              <a:t> </a:t>
            </a:r>
            <a:r>
              <a:rPr lang="en-US" sz="1800" dirty="0" err="1"/>
              <a:t>keskipituus</a:t>
            </a:r>
            <a:r>
              <a:rPr lang="en-US" sz="1800" dirty="0"/>
              <a:t> on vain 2,8 </a:t>
            </a:r>
            <a:r>
              <a:rPr lang="en-US" sz="1800" dirty="0" err="1"/>
              <a:t>vuotta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/>
              <a:t>----</a:t>
            </a:r>
            <a:br>
              <a:rPr lang="en-US" sz="1800" dirty="0"/>
            </a:br>
            <a:r>
              <a:rPr lang="en-US" sz="1800" dirty="0" err="1"/>
              <a:t>Nykyään</a:t>
            </a:r>
            <a:r>
              <a:rPr lang="en-US" sz="1800" dirty="0"/>
              <a:t> </a:t>
            </a:r>
            <a:r>
              <a:rPr lang="en-US" sz="1800" dirty="0" err="1"/>
              <a:t>tietyn</a:t>
            </a:r>
            <a:r>
              <a:rPr lang="en-US" sz="1800" dirty="0"/>
              <a:t> </a:t>
            </a:r>
            <a:r>
              <a:rPr lang="en-US" sz="1800" dirty="0" err="1"/>
              <a:t>osaamisen</a:t>
            </a:r>
            <a:r>
              <a:rPr lang="en-US" sz="1800" dirty="0"/>
              <a:t> </a:t>
            </a:r>
            <a:r>
              <a:rPr lang="en-US" sz="1800" dirty="0" err="1"/>
              <a:t>elinikä</a:t>
            </a:r>
            <a:r>
              <a:rPr lang="en-US" sz="1800" dirty="0"/>
              <a:t> on </a:t>
            </a:r>
            <a:r>
              <a:rPr lang="en-US" sz="1800" dirty="0" err="1"/>
              <a:t>viisi</a:t>
            </a:r>
            <a:r>
              <a:rPr lang="en-US" sz="1800" dirty="0"/>
              <a:t> </a:t>
            </a:r>
            <a:r>
              <a:rPr lang="en-US" sz="1800" dirty="0" err="1"/>
              <a:t>vuotta</a:t>
            </a:r>
            <a:r>
              <a:rPr lang="en-US" sz="1800" dirty="0"/>
              <a:t>. </a:t>
            </a:r>
            <a:r>
              <a:rPr lang="en-US" sz="1800" dirty="0" err="1"/>
              <a:t>Samassa</a:t>
            </a:r>
            <a:r>
              <a:rPr lang="en-US" sz="1800" dirty="0"/>
              <a:t> </a:t>
            </a:r>
            <a:r>
              <a:rPr lang="en-US" sz="1800" dirty="0" err="1"/>
              <a:t>työssä</a:t>
            </a:r>
            <a:r>
              <a:rPr lang="en-US" sz="1800" dirty="0"/>
              <a:t> </a:t>
            </a:r>
            <a:r>
              <a:rPr lang="en-US" sz="1800" dirty="0" err="1"/>
              <a:t>pysyminen</a:t>
            </a:r>
            <a:r>
              <a:rPr lang="en-US" sz="1800" dirty="0"/>
              <a:t> </a:t>
            </a:r>
            <a:r>
              <a:rPr lang="en-US" sz="1800" dirty="0" err="1"/>
              <a:t>laskee</a:t>
            </a:r>
            <a:r>
              <a:rPr lang="en-US" sz="1800" dirty="0"/>
              <a:t> </a:t>
            </a:r>
            <a:r>
              <a:rPr lang="en-US" sz="1800" dirty="0" err="1"/>
              <a:t>ihmisen</a:t>
            </a:r>
            <a:r>
              <a:rPr lang="en-US" sz="1800" dirty="0"/>
              <a:t> </a:t>
            </a:r>
            <a:r>
              <a:rPr lang="en-US" sz="1800" dirty="0" err="1"/>
              <a:t>markkina-arvoa</a:t>
            </a:r>
            <a:r>
              <a:rPr lang="en-US" sz="1800" dirty="0"/>
              <a:t>. </a:t>
            </a:r>
            <a:r>
              <a:rPr lang="en-US" sz="1800" dirty="0" err="1"/>
              <a:t>Työtä</a:t>
            </a:r>
            <a:r>
              <a:rPr lang="en-US" sz="1800" dirty="0"/>
              <a:t> </a:t>
            </a:r>
            <a:r>
              <a:rPr lang="en-US" sz="1800" dirty="0" err="1"/>
              <a:t>vaihtamalla</a:t>
            </a:r>
            <a:r>
              <a:rPr lang="en-US" sz="1800" dirty="0"/>
              <a:t> </a:t>
            </a:r>
            <a:r>
              <a:rPr lang="en-US" sz="1800" dirty="0" err="1"/>
              <a:t>kohtaa</a:t>
            </a:r>
            <a:r>
              <a:rPr lang="en-US" sz="1800" dirty="0"/>
              <a:t> </a:t>
            </a:r>
            <a:r>
              <a:rPr lang="en-US" sz="1800" dirty="0" err="1"/>
              <a:t>enemmän</a:t>
            </a:r>
            <a:r>
              <a:rPr lang="en-US" sz="1800" dirty="0"/>
              <a:t> </a:t>
            </a:r>
            <a:r>
              <a:rPr lang="en-US" sz="1800" dirty="0" err="1"/>
              <a:t>ihmisiä</a:t>
            </a:r>
            <a:r>
              <a:rPr lang="en-US" sz="1800" dirty="0"/>
              <a:t>, </a:t>
            </a:r>
            <a:r>
              <a:rPr lang="en-US" sz="1800" dirty="0" err="1"/>
              <a:t>kokemuksia</a:t>
            </a:r>
            <a:r>
              <a:rPr lang="en-US" sz="1800" dirty="0"/>
              <a:t> ja </a:t>
            </a:r>
            <a:r>
              <a:rPr lang="en-US" sz="1800" dirty="0" err="1"/>
              <a:t>uusia</a:t>
            </a:r>
            <a:r>
              <a:rPr lang="en-US" sz="1800" dirty="0"/>
              <a:t> </a:t>
            </a:r>
            <a:r>
              <a:rPr lang="en-US" sz="1800" dirty="0" err="1"/>
              <a:t>taitoja</a:t>
            </a:r>
            <a:r>
              <a:rPr lang="en-US" sz="1800" dirty="0"/>
              <a:t>. </a:t>
            </a:r>
            <a:r>
              <a:rPr lang="en-US" sz="1800" dirty="0" err="1"/>
              <a:t>Nykypäivän</a:t>
            </a:r>
            <a:r>
              <a:rPr lang="en-US" sz="1800" dirty="0"/>
              <a:t> </a:t>
            </a:r>
            <a:r>
              <a:rPr lang="en-US" sz="1800" dirty="0" err="1"/>
              <a:t>työntekijät</a:t>
            </a:r>
            <a:r>
              <a:rPr lang="en-US" sz="1800" dirty="0"/>
              <a:t> </a:t>
            </a:r>
            <a:r>
              <a:rPr lang="en-US" sz="1800" dirty="0" err="1"/>
              <a:t>ovat</a:t>
            </a:r>
            <a:r>
              <a:rPr lang="en-US" sz="1800" dirty="0"/>
              <a:t> </a:t>
            </a:r>
            <a:r>
              <a:rPr lang="en-US" sz="1800" dirty="0" err="1"/>
              <a:t>lojaaleja</a:t>
            </a:r>
            <a:r>
              <a:rPr lang="en-US" sz="1800" dirty="0"/>
              <a:t> </a:t>
            </a:r>
            <a:r>
              <a:rPr lang="en-US" sz="1800" dirty="0" err="1"/>
              <a:t>osaamiselleen</a:t>
            </a:r>
            <a:r>
              <a:rPr lang="en-US" sz="1800" dirty="0"/>
              <a:t>, </a:t>
            </a:r>
            <a:r>
              <a:rPr lang="en-US" sz="1800" dirty="0" err="1"/>
              <a:t>eivät</a:t>
            </a:r>
            <a:r>
              <a:rPr lang="en-US" sz="1800" dirty="0"/>
              <a:t> </a:t>
            </a:r>
            <a:r>
              <a:rPr lang="en-US" sz="1800" dirty="0" err="1"/>
              <a:t>organisaatiolleen</a:t>
            </a:r>
            <a:r>
              <a:rPr lang="en-US" sz="1800" dirty="0"/>
              <a:t>.”</a:t>
            </a:r>
            <a:endParaRPr lang="fi-FI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3025AE-4FD9-8E93-0FBB-5A4519D34A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59896" y="0"/>
            <a:ext cx="7032106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559508-4972-8545-620B-072C27AF75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B1196-381C-0B18-7B91-52759D8BC4B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F97128-C5E1-47F2-A3C3-E85CBA0E3EF8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9DD28-7139-1A94-65C6-5FD10225992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E3F5C-718B-0FAA-6687-1DCFCFB0081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srgbClr val="002957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BBB42C-F673-5D5C-F0BF-BB7782BF86DF}"/>
              </a:ext>
            </a:extLst>
          </p:cNvPr>
          <p:cNvSpPr txBox="1">
            <a:spLocks/>
          </p:cNvSpPr>
          <p:nvPr/>
        </p:nvSpPr>
        <p:spPr>
          <a:xfrm>
            <a:off x="7176120" y="980014"/>
            <a:ext cx="5328096" cy="4324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-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Aleo"/>
                <a:ea typeface="+mj-ea"/>
                <a:cs typeface="+mj-cs"/>
              </a:rPr>
              <a:t>vai ominaisuus?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E7C256-60F5-742F-B18B-9268EB9B53C4}"/>
              </a:ext>
            </a:extLst>
          </p:cNvPr>
          <p:cNvSpPr txBox="1">
            <a:spLocks/>
          </p:cNvSpPr>
          <p:nvPr/>
        </p:nvSpPr>
        <p:spPr>
          <a:xfrm>
            <a:off x="6819484" y="1772482"/>
            <a:ext cx="4464000" cy="3960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Lato" panose="020F0502020204030203" pitchFamily="34" charset="0"/>
              <a:buChar char="–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“HR-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asiantuntijoita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on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painotettu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keskittymään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pitovoimaan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</a:t>
            </a:r>
            <a:b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koska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vaihtuvuus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on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kallista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b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Kuitenkin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mm.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Amazonilla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Microsoftilla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Applella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ja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Googlella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keskimääräinen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työsuhteen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pituus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on alle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kaksi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vuotta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</a:t>
            </a:r>
            <a:b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b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</a:b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Pitovoima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on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surkea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mutta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innovatiivisuus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huipussaan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Syy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tälle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voi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olla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oppimisen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nälkäiset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jatkuvasti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taloon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tulevat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ihmiset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uusine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ideoineen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.”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rgbClr val="C29A5B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- Steve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Cadigan</a:t>
            </a:r>
            <a:endParaRPr kumimoji="0" lang="fi-FI" sz="18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B654E-121C-C2C4-0E7F-E7523A6E7074}"/>
              </a:ext>
            </a:extLst>
          </p:cNvPr>
          <p:cNvSpPr txBox="1"/>
          <p:nvPr/>
        </p:nvSpPr>
        <p:spPr>
          <a:xfrm>
            <a:off x="7104112" y="5857317"/>
            <a:ext cx="4305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  <a:hlinkClick r:id="rId3"/>
              </a:rPr>
              <a:t>Horizon Health News, 4.11.2021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957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07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Busy crowd">
            <a:extLst>
              <a:ext uri="{FF2B5EF4-FFF2-40B4-BE49-F238E27FC236}">
                <a16:creationId xmlns:a16="http://schemas.microsoft.com/office/drawing/2014/main" id="{B311B76F-48A9-8E00-31B9-E8F26DA768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5172595-C1B3-1D49-9BCD-070CD3AC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Kun liikehdintä on kovaa, miten saadaan oikeat osaajat käväisemään juuri meillä?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1235E4-C477-0E21-1E5A-7351232C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1B497-A1EF-4919-9591-DEA47F30A355}" type="datetime1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21.11.2024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8BEC15-B988-C424-EE19-735CE5FE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00" b="0" i="0" u="none" strike="noStrike" kern="1200" cap="all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t>JYU Since 1863.</a:t>
            </a:r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A7132D4-ACED-9876-D974-BC5DAA3A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48902-A2E1-4711-A467-290FB9FE5D63}" type="slidenum">
              <a:rPr kumimoji="0" lang="fi-FI" sz="900" b="0" i="0" u="none" strike="noStrike" kern="1200" cap="all" spc="5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e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900" b="0" i="0" u="none" strike="noStrike" kern="1200" cap="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eo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FAA3FF-1C27-DA8F-37E9-46A294A38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261" y="5192813"/>
            <a:ext cx="5328095" cy="648618"/>
          </a:xfrm>
        </p:spPr>
        <p:txBody>
          <a:bodyPr/>
          <a:lstStyle/>
          <a:p>
            <a:r>
              <a:rPr lang="fi-FI" dirty="0"/>
              <a:t>Ja miten heidän tuomansa resurssit saadaan pidettyä talossa heidän lähtemisensä jälkeen?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BA772E3-9C56-466C-4FFD-A0C6BA24FA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86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9483627F-8C6D-4173-BA05-E3F6697A005A}" vid="{D1FB65FD-F887-4536-9959-D0846D4019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1045</Words>
  <Application>Microsoft Office PowerPoint</Application>
  <PresentationFormat>Widescreen</PresentationFormat>
  <Paragraphs>186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Aleo</vt:lpstr>
      <vt:lpstr>Aptos</vt:lpstr>
      <vt:lpstr>Arial</vt:lpstr>
      <vt:lpstr>Helvetica</vt:lpstr>
      <vt:lpstr>Lato</vt:lpstr>
      <vt:lpstr>Lato Black</vt:lpstr>
      <vt:lpstr>JYU</vt:lpstr>
      <vt:lpstr>Henkilöstöresursointi ja rekrytointi  JOHDANTOLUENTO</vt:lpstr>
      <vt:lpstr>Mitä ajatuksia henkilöstöresursointi ja rekrytointi herättävät sinussa nyt, ennen luentojen katsomista?</vt:lpstr>
      <vt:lpstr>Johdantoluennon sisältö</vt:lpstr>
      <vt:lpstr>Opintojakso </vt:lpstr>
      <vt:lpstr>YJOA2220 Henkilöstöresursointi ja rekrytointi</vt:lpstr>
      <vt:lpstr>Johtamisen oppiaineen tieteenfilosofisia lähtökohtia</vt:lpstr>
      <vt:lpstr>Miksi henkilöstöresursointia ja rekrytointia kannattaa opiskella?</vt:lpstr>
      <vt:lpstr>Vaihtuvuus – ongelma</vt:lpstr>
      <vt:lpstr>Kun liikehdintä on kovaa, miten saadaan oikeat osaajat käväisemään juuri meillä?</vt:lpstr>
      <vt:lpstr>Strateginen henkilöstösuunnittelu</vt:lpstr>
      <vt:lpstr>Henkilöstöstrategia</vt:lpstr>
      <vt:lpstr>Henkilöstöstrategia</vt:lpstr>
      <vt:lpstr>Henkilöstöarviointi</vt:lpstr>
      <vt:lpstr>HR:n rooli henkilöstösuunnittelussa ja arvioinnissa</vt:lpstr>
      <vt:lpstr>HR:n rooli henkilöstösuunnittelussa ja arvioinnissa  Kyetäkseen vastaamaan kiristyviin vaateisiin, HR:n tulee hallita mm.:</vt:lpstr>
      <vt:lpstr>Lähteet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Hollström-Mikkonen, Fanni</dc:creator>
  <cp:lastModifiedBy>Hollström-Mikkonen, Fanni</cp:lastModifiedBy>
  <cp:revision>1</cp:revision>
  <dcterms:created xsi:type="dcterms:W3CDTF">2024-11-21T16:13:47Z</dcterms:created>
  <dcterms:modified xsi:type="dcterms:W3CDTF">2024-11-21T16:15:48Z</dcterms:modified>
</cp:coreProperties>
</file>